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440" y="78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BDAA-CA82-4430-BB66-BA849F30BEE9}" type="datetimeFigureOut">
              <a:rPr lang="tr-TR" smtClean="0"/>
              <a:t>06.10.2020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E3D7-8819-4A28-8D53-0FFFE6F581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3440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BDAA-CA82-4430-BB66-BA849F30BEE9}" type="datetimeFigureOut">
              <a:rPr lang="tr-TR" smtClean="0"/>
              <a:t>06.10.2020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E3D7-8819-4A28-8D53-0FFFE6F581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8938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BDAA-CA82-4430-BB66-BA849F30BEE9}" type="datetimeFigureOut">
              <a:rPr lang="tr-TR" smtClean="0"/>
              <a:t>06.10.2020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E3D7-8819-4A28-8D53-0FFFE6F581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6106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BDAA-CA82-4430-BB66-BA849F30BEE9}" type="datetimeFigureOut">
              <a:rPr lang="tr-TR" smtClean="0"/>
              <a:t>06.10.2020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E3D7-8819-4A28-8D53-0FFFE6F581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0730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BDAA-CA82-4430-BB66-BA849F30BEE9}" type="datetimeFigureOut">
              <a:rPr lang="tr-TR" smtClean="0"/>
              <a:t>06.10.2020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E3D7-8819-4A28-8D53-0FFFE6F581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191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BDAA-CA82-4430-BB66-BA849F30BEE9}" type="datetimeFigureOut">
              <a:rPr lang="tr-TR" smtClean="0"/>
              <a:t>06.10.2020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E3D7-8819-4A28-8D53-0FFFE6F581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4078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BDAA-CA82-4430-BB66-BA849F30BEE9}" type="datetimeFigureOut">
              <a:rPr lang="tr-TR" smtClean="0"/>
              <a:t>06.10.2020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E3D7-8819-4A28-8D53-0FFFE6F581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8403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BDAA-CA82-4430-BB66-BA849F30BEE9}" type="datetimeFigureOut">
              <a:rPr lang="tr-TR" smtClean="0"/>
              <a:t>06.10.2020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E3D7-8819-4A28-8D53-0FFFE6F581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976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BDAA-CA82-4430-BB66-BA849F30BEE9}" type="datetimeFigureOut">
              <a:rPr lang="tr-TR" smtClean="0"/>
              <a:t>06.10.2020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E3D7-8819-4A28-8D53-0FFFE6F581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4249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BDAA-CA82-4430-BB66-BA849F30BEE9}" type="datetimeFigureOut">
              <a:rPr lang="tr-TR" smtClean="0"/>
              <a:t>06.10.2020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E3D7-8819-4A28-8D53-0FFFE6F581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1424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BDAA-CA82-4430-BB66-BA849F30BEE9}" type="datetimeFigureOut">
              <a:rPr lang="tr-TR" smtClean="0"/>
              <a:t>06.10.2020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E3D7-8819-4A28-8D53-0FFFE6F581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980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1BDAA-CA82-4430-BB66-BA849F30BEE9}" type="datetimeFigureOut">
              <a:rPr lang="tr-TR" smtClean="0"/>
              <a:t>06.10.2020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FE3D7-8819-4A28-8D53-0FFFE6F581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3521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/>
        </p:nvGrpSpPr>
        <p:grpSpPr>
          <a:xfrm>
            <a:off x="116632" y="832869"/>
            <a:ext cx="6577416" cy="5001245"/>
            <a:chOff x="624797" y="2294499"/>
            <a:chExt cx="5927444" cy="2604043"/>
          </a:xfrm>
        </p:grpSpPr>
        <p:sp>
          <p:nvSpPr>
            <p:cNvPr id="3" name="Serbest Form 2"/>
            <p:cNvSpPr/>
            <p:nvPr/>
          </p:nvSpPr>
          <p:spPr>
            <a:xfrm>
              <a:off x="6166552" y="3242494"/>
              <a:ext cx="91440" cy="17797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77972"/>
                  </a:ln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Serbest Form 4"/>
            <p:cNvSpPr/>
            <p:nvPr/>
          </p:nvSpPr>
          <p:spPr>
            <a:xfrm>
              <a:off x="5955207" y="2688789"/>
              <a:ext cx="373963" cy="17797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21283"/>
                  </a:lnTo>
                  <a:lnTo>
                    <a:pt x="373963" y="121283"/>
                  </a:lnTo>
                  <a:lnTo>
                    <a:pt x="373963" y="177972"/>
                  </a:ln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Serbest Form 5"/>
            <p:cNvSpPr/>
            <p:nvPr/>
          </p:nvSpPr>
          <p:spPr>
            <a:xfrm>
              <a:off x="5452622" y="3250859"/>
              <a:ext cx="91440" cy="17797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77972"/>
                  </a:ln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Serbest Form 6"/>
            <p:cNvSpPr/>
            <p:nvPr/>
          </p:nvSpPr>
          <p:spPr>
            <a:xfrm>
              <a:off x="5445989" y="2688789"/>
              <a:ext cx="373963" cy="17797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73963" y="0"/>
                  </a:moveTo>
                  <a:lnTo>
                    <a:pt x="373963" y="121283"/>
                  </a:lnTo>
                  <a:lnTo>
                    <a:pt x="0" y="121283"/>
                  </a:lnTo>
                  <a:lnTo>
                    <a:pt x="0" y="177972"/>
                  </a:ln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Serbest Form 7"/>
            <p:cNvSpPr/>
            <p:nvPr/>
          </p:nvSpPr>
          <p:spPr>
            <a:xfrm>
              <a:off x="4707469" y="3242494"/>
              <a:ext cx="91440" cy="17797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7797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Serbest Form 8"/>
            <p:cNvSpPr/>
            <p:nvPr/>
          </p:nvSpPr>
          <p:spPr>
            <a:xfrm>
              <a:off x="4057609" y="2688789"/>
              <a:ext cx="747926" cy="17797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21283"/>
                  </a:lnTo>
                  <a:lnTo>
                    <a:pt x="747926" y="121283"/>
                  </a:lnTo>
                  <a:lnTo>
                    <a:pt x="747926" y="177972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Serbest Form 9"/>
            <p:cNvSpPr/>
            <p:nvPr/>
          </p:nvSpPr>
          <p:spPr>
            <a:xfrm>
              <a:off x="3953066" y="3250156"/>
              <a:ext cx="91440" cy="17797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7797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Serbest Form 10"/>
            <p:cNvSpPr/>
            <p:nvPr/>
          </p:nvSpPr>
          <p:spPr>
            <a:xfrm>
              <a:off x="3926374" y="2688789"/>
              <a:ext cx="91440" cy="17797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77972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Serbest Form 11"/>
            <p:cNvSpPr/>
            <p:nvPr/>
          </p:nvSpPr>
          <p:spPr>
            <a:xfrm>
              <a:off x="3208841" y="3250156"/>
              <a:ext cx="91440" cy="17797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7797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Serbest Form 12"/>
            <p:cNvSpPr/>
            <p:nvPr/>
          </p:nvSpPr>
          <p:spPr>
            <a:xfrm>
              <a:off x="3186570" y="2688789"/>
              <a:ext cx="747926" cy="17797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747926" y="0"/>
                  </a:moveTo>
                  <a:lnTo>
                    <a:pt x="747926" y="121283"/>
                  </a:lnTo>
                  <a:lnTo>
                    <a:pt x="0" y="121283"/>
                  </a:lnTo>
                  <a:lnTo>
                    <a:pt x="0" y="177972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Serbest Form 13"/>
            <p:cNvSpPr/>
            <p:nvPr/>
          </p:nvSpPr>
          <p:spPr>
            <a:xfrm>
              <a:off x="2449191" y="3255238"/>
              <a:ext cx="124628" cy="17797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77972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Serbest Form 14"/>
            <p:cNvSpPr/>
            <p:nvPr/>
          </p:nvSpPr>
          <p:spPr>
            <a:xfrm>
              <a:off x="1814274" y="2683769"/>
              <a:ext cx="747926" cy="17797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21283"/>
                  </a:lnTo>
                  <a:lnTo>
                    <a:pt x="747926" y="121283"/>
                  </a:lnTo>
                  <a:lnTo>
                    <a:pt x="747926" y="177972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Serbest Form 15"/>
            <p:cNvSpPr/>
            <p:nvPr/>
          </p:nvSpPr>
          <p:spPr>
            <a:xfrm>
              <a:off x="1701265" y="3249636"/>
              <a:ext cx="91440" cy="17797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77972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Serbest Form 16"/>
            <p:cNvSpPr/>
            <p:nvPr/>
          </p:nvSpPr>
          <p:spPr>
            <a:xfrm flipH="1">
              <a:off x="1590764" y="2676697"/>
              <a:ext cx="161981" cy="25064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77972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Serbest Form 19"/>
            <p:cNvSpPr/>
            <p:nvPr/>
          </p:nvSpPr>
          <p:spPr>
            <a:xfrm>
              <a:off x="3186570" y="4127539"/>
              <a:ext cx="416681" cy="17797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21283"/>
                  </a:lnTo>
                  <a:lnTo>
                    <a:pt x="373963" y="121283"/>
                  </a:lnTo>
                  <a:lnTo>
                    <a:pt x="373963" y="177972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Serbest Form 20"/>
            <p:cNvSpPr/>
            <p:nvPr/>
          </p:nvSpPr>
          <p:spPr>
            <a:xfrm>
              <a:off x="1094615" y="4140574"/>
              <a:ext cx="373963" cy="17797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73963" y="0"/>
                  </a:moveTo>
                  <a:lnTo>
                    <a:pt x="373963" y="121283"/>
                  </a:lnTo>
                  <a:lnTo>
                    <a:pt x="0" y="121283"/>
                  </a:lnTo>
                  <a:lnTo>
                    <a:pt x="0" y="177972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Serbest Form 21"/>
            <p:cNvSpPr/>
            <p:nvPr/>
          </p:nvSpPr>
          <p:spPr>
            <a:xfrm>
              <a:off x="1009602" y="3816189"/>
              <a:ext cx="45721" cy="17797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77972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Serbest Form 22"/>
            <p:cNvSpPr/>
            <p:nvPr/>
          </p:nvSpPr>
          <p:spPr>
            <a:xfrm>
              <a:off x="965061" y="3246882"/>
              <a:ext cx="91440" cy="17797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77972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Serbest Form 23"/>
            <p:cNvSpPr/>
            <p:nvPr/>
          </p:nvSpPr>
          <p:spPr>
            <a:xfrm>
              <a:off x="939134" y="2683769"/>
              <a:ext cx="747926" cy="17797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747926" y="0"/>
                  </a:moveTo>
                  <a:lnTo>
                    <a:pt x="747926" y="121283"/>
                  </a:lnTo>
                  <a:lnTo>
                    <a:pt x="0" y="121283"/>
                  </a:lnTo>
                  <a:lnTo>
                    <a:pt x="0" y="177972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Serbest Form 25"/>
            <p:cNvSpPr/>
            <p:nvPr/>
          </p:nvSpPr>
          <p:spPr>
            <a:xfrm>
              <a:off x="627870" y="2294499"/>
              <a:ext cx="2184736" cy="388581"/>
            </a:xfrm>
            <a:custGeom>
              <a:avLst/>
              <a:gdLst>
                <a:gd name="connsiteX0" fmla="*/ 0 w 611940"/>
                <a:gd name="connsiteY0" fmla="*/ 38858 h 388581"/>
                <a:gd name="connsiteX1" fmla="*/ 38858 w 611940"/>
                <a:gd name="connsiteY1" fmla="*/ 0 h 388581"/>
                <a:gd name="connsiteX2" fmla="*/ 573082 w 611940"/>
                <a:gd name="connsiteY2" fmla="*/ 0 h 388581"/>
                <a:gd name="connsiteX3" fmla="*/ 611940 w 611940"/>
                <a:gd name="connsiteY3" fmla="*/ 38858 h 388581"/>
                <a:gd name="connsiteX4" fmla="*/ 611940 w 611940"/>
                <a:gd name="connsiteY4" fmla="*/ 349723 h 388581"/>
                <a:gd name="connsiteX5" fmla="*/ 573082 w 611940"/>
                <a:gd name="connsiteY5" fmla="*/ 388581 h 388581"/>
                <a:gd name="connsiteX6" fmla="*/ 38858 w 611940"/>
                <a:gd name="connsiteY6" fmla="*/ 388581 h 388581"/>
                <a:gd name="connsiteX7" fmla="*/ 0 w 611940"/>
                <a:gd name="connsiteY7" fmla="*/ 349723 h 388581"/>
                <a:gd name="connsiteX8" fmla="*/ 0 w 611940"/>
                <a:gd name="connsiteY8" fmla="*/ 38858 h 38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1940" h="388581">
                  <a:moveTo>
                    <a:pt x="0" y="38858"/>
                  </a:moveTo>
                  <a:cubicBezTo>
                    <a:pt x="0" y="17397"/>
                    <a:pt x="17397" y="0"/>
                    <a:pt x="38858" y="0"/>
                  </a:cubicBezTo>
                  <a:lnTo>
                    <a:pt x="573082" y="0"/>
                  </a:lnTo>
                  <a:cubicBezTo>
                    <a:pt x="594543" y="0"/>
                    <a:pt x="611940" y="17397"/>
                    <a:pt x="611940" y="38858"/>
                  </a:cubicBezTo>
                  <a:lnTo>
                    <a:pt x="611940" y="349723"/>
                  </a:lnTo>
                  <a:cubicBezTo>
                    <a:pt x="611940" y="371184"/>
                    <a:pt x="594543" y="388581"/>
                    <a:pt x="573082" y="388581"/>
                  </a:cubicBezTo>
                  <a:lnTo>
                    <a:pt x="38858" y="388581"/>
                  </a:lnTo>
                  <a:cubicBezTo>
                    <a:pt x="17397" y="388581"/>
                    <a:pt x="0" y="371184"/>
                    <a:pt x="0" y="349723"/>
                  </a:cubicBezTo>
                  <a:lnTo>
                    <a:pt x="0" y="38858"/>
                  </a:lnTo>
                  <a:close/>
                </a:path>
              </a:pathLst>
            </a:custGeom>
            <a:ln>
              <a:solidFill>
                <a:srgbClr val="C00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31" tIns="30431" rIns="30431" bIns="3043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050" b="1" kern="1200" dirty="0" smtClean="0"/>
                <a:t>Sınıftaki </a:t>
              </a:r>
              <a:r>
                <a:rPr lang="tr-TR" sz="1050" b="1" i="1" u="sng" kern="1200" dirty="0" smtClean="0">
                  <a:solidFill>
                    <a:srgbClr val="FF0000"/>
                  </a:solidFill>
                </a:rPr>
                <a:t>öğrencilerden</a:t>
              </a:r>
              <a:r>
                <a:rPr lang="tr-TR" sz="1050" b="1" kern="1200" dirty="0" smtClean="0"/>
                <a:t> birinde COVID-19 pozitif vaka saptanması durumunda;</a:t>
              </a:r>
              <a:endParaRPr lang="tr-TR" sz="1050" kern="1200" dirty="0"/>
            </a:p>
          </p:txBody>
        </p:sp>
        <p:sp>
          <p:nvSpPr>
            <p:cNvPr id="28" name="Serbest Form 27"/>
            <p:cNvSpPr/>
            <p:nvPr/>
          </p:nvSpPr>
          <p:spPr>
            <a:xfrm>
              <a:off x="627870" y="2790675"/>
              <a:ext cx="688882" cy="458961"/>
            </a:xfrm>
            <a:custGeom>
              <a:avLst/>
              <a:gdLst>
                <a:gd name="connsiteX0" fmla="*/ 0 w 611940"/>
                <a:gd name="connsiteY0" fmla="*/ 38858 h 388581"/>
                <a:gd name="connsiteX1" fmla="*/ 38858 w 611940"/>
                <a:gd name="connsiteY1" fmla="*/ 0 h 388581"/>
                <a:gd name="connsiteX2" fmla="*/ 573082 w 611940"/>
                <a:gd name="connsiteY2" fmla="*/ 0 h 388581"/>
                <a:gd name="connsiteX3" fmla="*/ 611940 w 611940"/>
                <a:gd name="connsiteY3" fmla="*/ 38858 h 388581"/>
                <a:gd name="connsiteX4" fmla="*/ 611940 w 611940"/>
                <a:gd name="connsiteY4" fmla="*/ 349723 h 388581"/>
                <a:gd name="connsiteX5" fmla="*/ 573082 w 611940"/>
                <a:gd name="connsiteY5" fmla="*/ 388581 h 388581"/>
                <a:gd name="connsiteX6" fmla="*/ 38858 w 611940"/>
                <a:gd name="connsiteY6" fmla="*/ 388581 h 388581"/>
                <a:gd name="connsiteX7" fmla="*/ 0 w 611940"/>
                <a:gd name="connsiteY7" fmla="*/ 349723 h 388581"/>
                <a:gd name="connsiteX8" fmla="*/ 0 w 611940"/>
                <a:gd name="connsiteY8" fmla="*/ 38858 h 38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1940" h="388581">
                  <a:moveTo>
                    <a:pt x="0" y="38858"/>
                  </a:moveTo>
                  <a:cubicBezTo>
                    <a:pt x="0" y="17397"/>
                    <a:pt x="17397" y="0"/>
                    <a:pt x="38858" y="0"/>
                  </a:cubicBezTo>
                  <a:lnTo>
                    <a:pt x="573082" y="0"/>
                  </a:lnTo>
                  <a:cubicBezTo>
                    <a:pt x="594543" y="0"/>
                    <a:pt x="611940" y="17397"/>
                    <a:pt x="611940" y="38858"/>
                  </a:cubicBezTo>
                  <a:lnTo>
                    <a:pt x="611940" y="349723"/>
                  </a:lnTo>
                  <a:cubicBezTo>
                    <a:pt x="611940" y="371184"/>
                    <a:pt x="594543" y="388581"/>
                    <a:pt x="573082" y="388581"/>
                  </a:cubicBezTo>
                  <a:lnTo>
                    <a:pt x="38858" y="388581"/>
                  </a:lnTo>
                  <a:cubicBezTo>
                    <a:pt x="17397" y="388581"/>
                    <a:pt x="0" y="371184"/>
                    <a:pt x="0" y="349723"/>
                  </a:cubicBezTo>
                  <a:lnTo>
                    <a:pt x="0" y="38858"/>
                  </a:lnTo>
                  <a:close/>
                </a:path>
              </a:pathLst>
            </a:custGeom>
            <a:ln>
              <a:solidFill>
                <a:srgbClr val="C00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31" tIns="30431" rIns="30431" bIns="3043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000" b="1" kern="1200" dirty="0" smtClean="0"/>
                <a:t>A</a:t>
              </a:r>
              <a:r>
                <a:rPr lang="tr-TR" sz="800" kern="1200" dirty="0" smtClean="0"/>
                <a:t>. Öğretmen ve öğrencilerin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800" b="1" i="1" u="sng" kern="1200" dirty="0" smtClean="0"/>
                <a:t>kurallara uygun maske kullandığı </a:t>
              </a:r>
              <a:r>
                <a:rPr lang="tr-TR" sz="800" kern="1200" dirty="0" smtClean="0"/>
                <a:t>durumlarda;</a:t>
              </a:r>
              <a:endParaRPr lang="tr-TR" sz="800" kern="1200" dirty="0"/>
            </a:p>
          </p:txBody>
        </p:sp>
        <p:sp>
          <p:nvSpPr>
            <p:cNvPr id="30" name="Serbest Form 29"/>
            <p:cNvSpPr/>
            <p:nvPr/>
          </p:nvSpPr>
          <p:spPr>
            <a:xfrm>
              <a:off x="627870" y="3349665"/>
              <a:ext cx="688882" cy="466526"/>
            </a:xfrm>
            <a:custGeom>
              <a:avLst/>
              <a:gdLst>
                <a:gd name="connsiteX0" fmla="*/ 0 w 611940"/>
                <a:gd name="connsiteY0" fmla="*/ 38858 h 388581"/>
                <a:gd name="connsiteX1" fmla="*/ 38858 w 611940"/>
                <a:gd name="connsiteY1" fmla="*/ 0 h 388581"/>
                <a:gd name="connsiteX2" fmla="*/ 573082 w 611940"/>
                <a:gd name="connsiteY2" fmla="*/ 0 h 388581"/>
                <a:gd name="connsiteX3" fmla="*/ 611940 w 611940"/>
                <a:gd name="connsiteY3" fmla="*/ 38858 h 388581"/>
                <a:gd name="connsiteX4" fmla="*/ 611940 w 611940"/>
                <a:gd name="connsiteY4" fmla="*/ 349723 h 388581"/>
                <a:gd name="connsiteX5" fmla="*/ 573082 w 611940"/>
                <a:gd name="connsiteY5" fmla="*/ 388581 h 388581"/>
                <a:gd name="connsiteX6" fmla="*/ 38858 w 611940"/>
                <a:gd name="connsiteY6" fmla="*/ 388581 h 388581"/>
                <a:gd name="connsiteX7" fmla="*/ 0 w 611940"/>
                <a:gd name="connsiteY7" fmla="*/ 349723 h 388581"/>
                <a:gd name="connsiteX8" fmla="*/ 0 w 611940"/>
                <a:gd name="connsiteY8" fmla="*/ 38858 h 38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1940" h="388581">
                  <a:moveTo>
                    <a:pt x="0" y="38858"/>
                  </a:moveTo>
                  <a:cubicBezTo>
                    <a:pt x="0" y="17397"/>
                    <a:pt x="17397" y="0"/>
                    <a:pt x="38858" y="0"/>
                  </a:cubicBezTo>
                  <a:lnTo>
                    <a:pt x="573082" y="0"/>
                  </a:lnTo>
                  <a:cubicBezTo>
                    <a:pt x="594543" y="0"/>
                    <a:pt x="611940" y="17397"/>
                    <a:pt x="611940" y="38858"/>
                  </a:cubicBezTo>
                  <a:lnTo>
                    <a:pt x="611940" y="349723"/>
                  </a:lnTo>
                  <a:cubicBezTo>
                    <a:pt x="611940" y="371184"/>
                    <a:pt x="594543" y="388581"/>
                    <a:pt x="573082" y="388581"/>
                  </a:cubicBezTo>
                  <a:lnTo>
                    <a:pt x="38858" y="388581"/>
                  </a:lnTo>
                  <a:cubicBezTo>
                    <a:pt x="17397" y="388581"/>
                    <a:pt x="0" y="371184"/>
                    <a:pt x="0" y="349723"/>
                  </a:cubicBezTo>
                  <a:lnTo>
                    <a:pt x="0" y="38858"/>
                  </a:lnTo>
                  <a:close/>
                </a:path>
              </a:pathLst>
            </a:custGeom>
            <a:ln>
              <a:solidFill>
                <a:srgbClr val="C00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31" tIns="30431" rIns="30431" bIns="3043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800" kern="1200" dirty="0" smtClean="0"/>
                <a:t>Sınıfta yer alan tüm öğrenciler ve sınıfta ders anlatan tüm öğretmenler </a:t>
              </a:r>
              <a:r>
                <a:rPr lang="tr-TR" sz="800" b="1" i="1" kern="1200" dirty="0" smtClean="0"/>
                <a:t>temasl</a:t>
              </a:r>
              <a:r>
                <a:rPr lang="tr-TR" sz="800" kern="1200" dirty="0" smtClean="0"/>
                <a:t>ı kabul edilir </a:t>
              </a:r>
              <a:endParaRPr lang="tr-TR" sz="800" kern="1200" dirty="0"/>
            </a:p>
          </p:txBody>
        </p:sp>
        <p:sp>
          <p:nvSpPr>
            <p:cNvPr id="32" name="Serbest Form 31"/>
            <p:cNvSpPr/>
            <p:nvPr/>
          </p:nvSpPr>
          <p:spPr>
            <a:xfrm>
              <a:off x="624797" y="3917616"/>
              <a:ext cx="3806775" cy="229132"/>
            </a:xfrm>
            <a:custGeom>
              <a:avLst/>
              <a:gdLst>
                <a:gd name="connsiteX0" fmla="*/ 0 w 611940"/>
                <a:gd name="connsiteY0" fmla="*/ 38858 h 388581"/>
                <a:gd name="connsiteX1" fmla="*/ 38858 w 611940"/>
                <a:gd name="connsiteY1" fmla="*/ 0 h 388581"/>
                <a:gd name="connsiteX2" fmla="*/ 573082 w 611940"/>
                <a:gd name="connsiteY2" fmla="*/ 0 h 388581"/>
                <a:gd name="connsiteX3" fmla="*/ 611940 w 611940"/>
                <a:gd name="connsiteY3" fmla="*/ 38858 h 388581"/>
                <a:gd name="connsiteX4" fmla="*/ 611940 w 611940"/>
                <a:gd name="connsiteY4" fmla="*/ 349723 h 388581"/>
                <a:gd name="connsiteX5" fmla="*/ 573082 w 611940"/>
                <a:gd name="connsiteY5" fmla="*/ 388581 h 388581"/>
                <a:gd name="connsiteX6" fmla="*/ 38858 w 611940"/>
                <a:gd name="connsiteY6" fmla="*/ 388581 h 388581"/>
                <a:gd name="connsiteX7" fmla="*/ 0 w 611940"/>
                <a:gd name="connsiteY7" fmla="*/ 349723 h 388581"/>
                <a:gd name="connsiteX8" fmla="*/ 0 w 611940"/>
                <a:gd name="connsiteY8" fmla="*/ 38858 h 38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1940" h="388581">
                  <a:moveTo>
                    <a:pt x="0" y="38858"/>
                  </a:moveTo>
                  <a:cubicBezTo>
                    <a:pt x="0" y="17397"/>
                    <a:pt x="17397" y="0"/>
                    <a:pt x="38858" y="0"/>
                  </a:cubicBezTo>
                  <a:lnTo>
                    <a:pt x="573082" y="0"/>
                  </a:lnTo>
                  <a:cubicBezTo>
                    <a:pt x="594543" y="0"/>
                    <a:pt x="611940" y="17397"/>
                    <a:pt x="611940" y="38858"/>
                  </a:cubicBezTo>
                  <a:lnTo>
                    <a:pt x="611940" y="349723"/>
                  </a:lnTo>
                  <a:cubicBezTo>
                    <a:pt x="611940" y="371184"/>
                    <a:pt x="594543" y="388581"/>
                    <a:pt x="573082" y="388581"/>
                  </a:cubicBezTo>
                  <a:lnTo>
                    <a:pt x="38858" y="388581"/>
                  </a:lnTo>
                  <a:cubicBezTo>
                    <a:pt x="17397" y="388581"/>
                    <a:pt x="0" y="371184"/>
                    <a:pt x="0" y="349723"/>
                  </a:cubicBezTo>
                  <a:lnTo>
                    <a:pt x="0" y="38858"/>
                  </a:lnTo>
                  <a:close/>
                </a:path>
              </a:pathLst>
            </a:custGeom>
            <a:ln>
              <a:solidFill>
                <a:srgbClr val="C00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31" tIns="30431" rIns="30431" bIns="3043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050" b="1" kern="1200" dirty="0" smtClean="0"/>
                <a:t>Aynı sınıfta 2. Kez vaka çıktığında</a:t>
              </a:r>
              <a:endParaRPr lang="tr-TR" sz="1050" kern="1200" dirty="0"/>
            </a:p>
          </p:txBody>
        </p:sp>
        <p:sp>
          <p:nvSpPr>
            <p:cNvPr id="34" name="Serbest Form 33"/>
            <p:cNvSpPr/>
            <p:nvPr/>
          </p:nvSpPr>
          <p:spPr>
            <a:xfrm>
              <a:off x="627870" y="4446447"/>
              <a:ext cx="1398540" cy="450326"/>
            </a:xfrm>
            <a:custGeom>
              <a:avLst/>
              <a:gdLst>
                <a:gd name="connsiteX0" fmla="*/ 0 w 611940"/>
                <a:gd name="connsiteY0" fmla="*/ 38858 h 388581"/>
                <a:gd name="connsiteX1" fmla="*/ 38858 w 611940"/>
                <a:gd name="connsiteY1" fmla="*/ 0 h 388581"/>
                <a:gd name="connsiteX2" fmla="*/ 573082 w 611940"/>
                <a:gd name="connsiteY2" fmla="*/ 0 h 388581"/>
                <a:gd name="connsiteX3" fmla="*/ 611940 w 611940"/>
                <a:gd name="connsiteY3" fmla="*/ 38858 h 388581"/>
                <a:gd name="connsiteX4" fmla="*/ 611940 w 611940"/>
                <a:gd name="connsiteY4" fmla="*/ 349723 h 388581"/>
                <a:gd name="connsiteX5" fmla="*/ 573082 w 611940"/>
                <a:gd name="connsiteY5" fmla="*/ 388581 h 388581"/>
                <a:gd name="connsiteX6" fmla="*/ 38858 w 611940"/>
                <a:gd name="connsiteY6" fmla="*/ 388581 h 388581"/>
                <a:gd name="connsiteX7" fmla="*/ 0 w 611940"/>
                <a:gd name="connsiteY7" fmla="*/ 349723 h 388581"/>
                <a:gd name="connsiteX8" fmla="*/ 0 w 611940"/>
                <a:gd name="connsiteY8" fmla="*/ 38858 h 38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1940" h="388581">
                  <a:moveTo>
                    <a:pt x="0" y="38858"/>
                  </a:moveTo>
                  <a:cubicBezTo>
                    <a:pt x="0" y="17397"/>
                    <a:pt x="17397" y="0"/>
                    <a:pt x="38858" y="0"/>
                  </a:cubicBezTo>
                  <a:lnTo>
                    <a:pt x="573082" y="0"/>
                  </a:lnTo>
                  <a:cubicBezTo>
                    <a:pt x="594543" y="0"/>
                    <a:pt x="611940" y="17397"/>
                    <a:pt x="611940" y="38858"/>
                  </a:cubicBezTo>
                  <a:lnTo>
                    <a:pt x="611940" y="349723"/>
                  </a:lnTo>
                  <a:cubicBezTo>
                    <a:pt x="611940" y="371184"/>
                    <a:pt x="594543" y="388581"/>
                    <a:pt x="573082" y="388581"/>
                  </a:cubicBezTo>
                  <a:lnTo>
                    <a:pt x="38858" y="388581"/>
                  </a:lnTo>
                  <a:cubicBezTo>
                    <a:pt x="17397" y="388581"/>
                    <a:pt x="0" y="371184"/>
                    <a:pt x="0" y="349723"/>
                  </a:cubicBezTo>
                  <a:lnTo>
                    <a:pt x="0" y="38858"/>
                  </a:lnTo>
                  <a:close/>
                </a:path>
              </a:pathLst>
            </a:custGeom>
            <a:ln>
              <a:solidFill>
                <a:srgbClr val="C00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31" tIns="30431" rIns="30431" bIns="3043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800" kern="1200" dirty="0" smtClean="0"/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800" kern="1200" dirty="0" smtClean="0"/>
                <a:t>Sınıf öğrencilerinin tamamı 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800" kern="1200" dirty="0" smtClean="0"/>
                <a:t> </a:t>
              </a:r>
              <a:r>
                <a:rPr lang="tr-TR" sz="800" b="1" i="1" kern="1200" dirty="0" smtClean="0"/>
                <a:t>yakın temaslı </a:t>
              </a:r>
              <a:r>
                <a:rPr lang="tr-TR" sz="800" kern="1200" dirty="0" smtClean="0"/>
                <a:t>kabul edilir</a:t>
              </a:r>
              <a:endParaRPr lang="tr-TR" sz="800" kern="1200" dirty="0"/>
            </a:p>
          </p:txBody>
        </p:sp>
        <p:sp>
          <p:nvSpPr>
            <p:cNvPr id="36" name="Serbest Form 35"/>
            <p:cNvSpPr/>
            <p:nvPr/>
          </p:nvSpPr>
          <p:spPr>
            <a:xfrm>
              <a:off x="2188237" y="4229560"/>
              <a:ext cx="2243335" cy="115911"/>
            </a:xfrm>
            <a:custGeom>
              <a:avLst/>
              <a:gdLst>
                <a:gd name="connsiteX0" fmla="*/ 0 w 611940"/>
                <a:gd name="connsiteY0" fmla="*/ 38858 h 388581"/>
                <a:gd name="connsiteX1" fmla="*/ 38858 w 611940"/>
                <a:gd name="connsiteY1" fmla="*/ 0 h 388581"/>
                <a:gd name="connsiteX2" fmla="*/ 573082 w 611940"/>
                <a:gd name="connsiteY2" fmla="*/ 0 h 388581"/>
                <a:gd name="connsiteX3" fmla="*/ 611940 w 611940"/>
                <a:gd name="connsiteY3" fmla="*/ 38858 h 388581"/>
                <a:gd name="connsiteX4" fmla="*/ 611940 w 611940"/>
                <a:gd name="connsiteY4" fmla="*/ 349723 h 388581"/>
                <a:gd name="connsiteX5" fmla="*/ 573082 w 611940"/>
                <a:gd name="connsiteY5" fmla="*/ 388581 h 388581"/>
                <a:gd name="connsiteX6" fmla="*/ 38858 w 611940"/>
                <a:gd name="connsiteY6" fmla="*/ 388581 h 388581"/>
                <a:gd name="connsiteX7" fmla="*/ 0 w 611940"/>
                <a:gd name="connsiteY7" fmla="*/ 349723 h 388581"/>
                <a:gd name="connsiteX8" fmla="*/ 0 w 611940"/>
                <a:gd name="connsiteY8" fmla="*/ 38858 h 38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1940" h="388581">
                  <a:moveTo>
                    <a:pt x="0" y="38858"/>
                  </a:moveTo>
                  <a:cubicBezTo>
                    <a:pt x="0" y="17397"/>
                    <a:pt x="17397" y="0"/>
                    <a:pt x="38858" y="0"/>
                  </a:cubicBezTo>
                  <a:lnTo>
                    <a:pt x="573082" y="0"/>
                  </a:lnTo>
                  <a:cubicBezTo>
                    <a:pt x="594543" y="0"/>
                    <a:pt x="611940" y="17397"/>
                    <a:pt x="611940" y="38858"/>
                  </a:cubicBezTo>
                  <a:lnTo>
                    <a:pt x="611940" y="349723"/>
                  </a:lnTo>
                  <a:cubicBezTo>
                    <a:pt x="611940" y="371184"/>
                    <a:pt x="594543" y="388581"/>
                    <a:pt x="573082" y="388581"/>
                  </a:cubicBezTo>
                  <a:lnTo>
                    <a:pt x="38858" y="388581"/>
                  </a:lnTo>
                  <a:cubicBezTo>
                    <a:pt x="17397" y="388581"/>
                    <a:pt x="0" y="371184"/>
                    <a:pt x="0" y="349723"/>
                  </a:cubicBezTo>
                  <a:lnTo>
                    <a:pt x="0" y="38858"/>
                  </a:lnTo>
                  <a:close/>
                </a:path>
              </a:pathLst>
            </a:custGeom>
            <a:ln>
              <a:solidFill>
                <a:srgbClr val="C00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31" tIns="30431" rIns="30431" bIns="3043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800" b="1" kern="1200" dirty="0" smtClean="0"/>
                <a:t>2. pozitif vaka</a:t>
              </a:r>
              <a:r>
                <a:rPr lang="tr-TR" sz="800" b="1" kern="1200" dirty="0" smtClean="0">
                  <a:solidFill>
                    <a:srgbClr val="FF0000"/>
                  </a:solidFill>
                </a:rPr>
                <a:t> öğretmen </a:t>
              </a:r>
              <a:r>
                <a:rPr lang="tr-TR" sz="800" b="1" kern="1200" dirty="0" smtClean="0"/>
                <a:t>ise</a:t>
              </a:r>
              <a:endParaRPr lang="tr-TR" sz="800" kern="1200" dirty="0"/>
            </a:p>
          </p:txBody>
        </p:sp>
        <p:sp>
          <p:nvSpPr>
            <p:cNvPr id="38" name="Serbest Form 37"/>
            <p:cNvSpPr/>
            <p:nvPr/>
          </p:nvSpPr>
          <p:spPr>
            <a:xfrm>
              <a:off x="2188237" y="4434457"/>
              <a:ext cx="1226927" cy="464085"/>
            </a:xfrm>
            <a:custGeom>
              <a:avLst/>
              <a:gdLst>
                <a:gd name="connsiteX0" fmla="*/ 0 w 611940"/>
                <a:gd name="connsiteY0" fmla="*/ 38858 h 388581"/>
                <a:gd name="connsiteX1" fmla="*/ 38858 w 611940"/>
                <a:gd name="connsiteY1" fmla="*/ 0 h 388581"/>
                <a:gd name="connsiteX2" fmla="*/ 573082 w 611940"/>
                <a:gd name="connsiteY2" fmla="*/ 0 h 388581"/>
                <a:gd name="connsiteX3" fmla="*/ 611940 w 611940"/>
                <a:gd name="connsiteY3" fmla="*/ 38858 h 388581"/>
                <a:gd name="connsiteX4" fmla="*/ 611940 w 611940"/>
                <a:gd name="connsiteY4" fmla="*/ 349723 h 388581"/>
                <a:gd name="connsiteX5" fmla="*/ 573082 w 611940"/>
                <a:gd name="connsiteY5" fmla="*/ 388581 h 388581"/>
                <a:gd name="connsiteX6" fmla="*/ 38858 w 611940"/>
                <a:gd name="connsiteY6" fmla="*/ 388581 h 388581"/>
                <a:gd name="connsiteX7" fmla="*/ 0 w 611940"/>
                <a:gd name="connsiteY7" fmla="*/ 349723 h 388581"/>
                <a:gd name="connsiteX8" fmla="*/ 0 w 611940"/>
                <a:gd name="connsiteY8" fmla="*/ 38858 h 38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1940" h="388581">
                  <a:moveTo>
                    <a:pt x="0" y="38858"/>
                  </a:moveTo>
                  <a:cubicBezTo>
                    <a:pt x="0" y="17397"/>
                    <a:pt x="17397" y="0"/>
                    <a:pt x="38858" y="0"/>
                  </a:cubicBezTo>
                  <a:lnTo>
                    <a:pt x="573082" y="0"/>
                  </a:lnTo>
                  <a:cubicBezTo>
                    <a:pt x="594543" y="0"/>
                    <a:pt x="611940" y="17397"/>
                    <a:pt x="611940" y="38858"/>
                  </a:cubicBezTo>
                  <a:lnTo>
                    <a:pt x="611940" y="349723"/>
                  </a:lnTo>
                  <a:cubicBezTo>
                    <a:pt x="611940" y="371184"/>
                    <a:pt x="594543" y="388581"/>
                    <a:pt x="573082" y="388581"/>
                  </a:cubicBezTo>
                  <a:lnTo>
                    <a:pt x="38858" y="388581"/>
                  </a:lnTo>
                  <a:cubicBezTo>
                    <a:pt x="17397" y="388581"/>
                    <a:pt x="0" y="371184"/>
                    <a:pt x="0" y="349723"/>
                  </a:cubicBezTo>
                  <a:lnTo>
                    <a:pt x="0" y="38858"/>
                  </a:lnTo>
                  <a:close/>
                </a:path>
              </a:pathLst>
            </a:custGeom>
            <a:ln>
              <a:solidFill>
                <a:srgbClr val="C00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31" tIns="30431" rIns="30431" bIns="3043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800" kern="1200" dirty="0" smtClean="0"/>
                <a:t>Okul dışında </a:t>
              </a:r>
              <a:r>
                <a:rPr lang="tr-TR" sz="800" i="1" u="sng" kern="1200" dirty="0" smtClean="0"/>
                <a:t>riskli bir teması yok</a:t>
              </a:r>
              <a:r>
                <a:rPr lang="tr-TR" sz="800" kern="1200" dirty="0" smtClean="0"/>
                <a:t> ise;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800" kern="1200" dirty="0" smtClean="0"/>
                <a:t> ilk pozitif vaka çıkan sınıftaki tüm öğrenciler </a:t>
              </a:r>
              <a:r>
                <a:rPr lang="tr-TR" sz="800" b="1" i="1" kern="1200" dirty="0" smtClean="0"/>
                <a:t>yakın temaslı</a:t>
              </a:r>
              <a:r>
                <a:rPr lang="tr-TR" sz="800" kern="1200" dirty="0" smtClean="0"/>
                <a:t>, Okuldaki tüm öğretmenler </a:t>
              </a:r>
              <a:r>
                <a:rPr lang="tr-TR" sz="800" b="1" i="1" kern="1200" dirty="0" smtClean="0"/>
                <a:t>temaslı</a:t>
              </a:r>
              <a:r>
                <a:rPr lang="tr-TR" sz="800" kern="1200" dirty="0" smtClean="0"/>
                <a:t> kabul edilir.</a:t>
              </a:r>
              <a:endParaRPr lang="tr-TR" sz="800" kern="1200" dirty="0"/>
            </a:p>
          </p:txBody>
        </p:sp>
        <p:sp>
          <p:nvSpPr>
            <p:cNvPr id="40" name="Serbest Form 39"/>
            <p:cNvSpPr/>
            <p:nvPr/>
          </p:nvSpPr>
          <p:spPr>
            <a:xfrm>
              <a:off x="3480056" y="4446447"/>
              <a:ext cx="951516" cy="452095"/>
            </a:xfrm>
            <a:custGeom>
              <a:avLst/>
              <a:gdLst>
                <a:gd name="connsiteX0" fmla="*/ 0 w 611940"/>
                <a:gd name="connsiteY0" fmla="*/ 38858 h 388581"/>
                <a:gd name="connsiteX1" fmla="*/ 38858 w 611940"/>
                <a:gd name="connsiteY1" fmla="*/ 0 h 388581"/>
                <a:gd name="connsiteX2" fmla="*/ 573082 w 611940"/>
                <a:gd name="connsiteY2" fmla="*/ 0 h 388581"/>
                <a:gd name="connsiteX3" fmla="*/ 611940 w 611940"/>
                <a:gd name="connsiteY3" fmla="*/ 38858 h 388581"/>
                <a:gd name="connsiteX4" fmla="*/ 611940 w 611940"/>
                <a:gd name="connsiteY4" fmla="*/ 349723 h 388581"/>
                <a:gd name="connsiteX5" fmla="*/ 573082 w 611940"/>
                <a:gd name="connsiteY5" fmla="*/ 388581 h 388581"/>
                <a:gd name="connsiteX6" fmla="*/ 38858 w 611940"/>
                <a:gd name="connsiteY6" fmla="*/ 388581 h 388581"/>
                <a:gd name="connsiteX7" fmla="*/ 0 w 611940"/>
                <a:gd name="connsiteY7" fmla="*/ 349723 h 388581"/>
                <a:gd name="connsiteX8" fmla="*/ 0 w 611940"/>
                <a:gd name="connsiteY8" fmla="*/ 38858 h 38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1940" h="388581">
                  <a:moveTo>
                    <a:pt x="0" y="38858"/>
                  </a:moveTo>
                  <a:cubicBezTo>
                    <a:pt x="0" y="17397"/>
                    <a:pt x="17397" y="0"/>
                    <a:pt x="38858" y="0"/>
                  </a:cubicBezTo>
                  <a:lnTo>
                    <a:pt x="573082" y="0"/>
                  </a:lnTo>
                  <a:cubicBezTo>
                    <a:pt x="594543" y="0"/>
                    <a:pt x="611940" y="17397"/>
                    <a:pt x="611940" y="38858"/>
                  </a:cubicBezTo>
                  <a:lnTo>
                    <a:pt x="611940" y="349723"/>
                  </a:lnTo>
                  <a:cubicBezTo>
                    <a:pt x="611940" y="371184"/>
                    <a:pt x="594543" y="388581"/>
                    <a:pt x="573082" y="388581"/>
                  </a:cubicBezTo>
                  <a:lnTo>
                    <a:pt x="38858" y="388581"/>
                  </a:lnTo>
                  <a:cubicBezTo>
                    <a:pt x="17397" y="388581"/>
                    <a:pt x="0" y="371184"/>
                    <a:pt x="0" y="349723"/>
                  </a:cubicBezTo>
                  <a:lnTo>
                    <a:pt x="0" y="38858"/>
                  </a:lnTo>
                  <a:close/>
                </a:path>
              </a:pathLst>
            </a:custGeom>
            <a:ln>
              <a:solidFill>
                <a:srgbClr val="C00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31" tIns="30431" rIns="30431" bIns="3043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800" kern="1200" dirty="0" smtClean="0"/>
                <a:t>Okul dışında</a:t>
              </a:r>
              <a:r>
                <a:rPr lang="tr-TR" sz="800" u="sng" kern="1200" dirty="0" smtClean="0"/>
                <a:t> riskli bir teması var </a:t>
              </a:r>
              <a:r>
                <a:rPr lang="tr-TR" sz="800" kern="1200" dirty="0" smtClean="0"/>
                <a:t>ise; 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800" kern="1200" dirty="0" smtClean="0"/>
                <a:t>öğretmenler ve öğrenciler</a:t>
              </a:r>
              <a:r>
                <a:rPr lang="tr-TR" sz="800" b="1" i="1" kern="1200" dirty="0" smtClean="0"/>
                <a:t> temaslı </a:t>
              </a:r>
              <a:r>
                <a:rPr lang="tr-TR" sz="800" kern="1200" dirty="0" smtClean="0"/>
                <a:t>kabul edilir.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800" kern="1200" dirty="0"/>
            </a:p>
          </p:txBody>
        </p:sp>
        <p:sp>
          <p:nvSpPr>
            <p:cNvPr id="42" name="Serbest Form 41"/>
            <p:cNvSpPr/>
            <p:nvPr/>
          </p:nvSpPr>
          <p:spPr>
            <a:xfrm>
              <a:off x="1362974" y="2786480"/>
              <a:ext cx="727128" cy="463156"/>
            </a:xfrm>
            <a:custGeom>
              <a:avLst/>
              <a:gdLst>
                <a:gd name="connsiteX0" fmla="*/ 0 w 611940"/>
                <a:gd name="connsiteY0" fmla="*/ 38858 h 388581"/>
                <a:gd name="connsiteX1" fmla="*/ 38858 w 611940"/>
                <a:gd name="connsiteY1" fmla="*/ 0 h 388581"/>
                <a:gd name="connsiteX2" fmla="*/ 573082 w 611940"/>
                <a:gd name="connsiteY2" fmla="*/ 0 h 388581"/>
                <a:gd name="connsiteX3" fmla="*/ 611940 w 611940"/>
                <a:gd name="connsiteY3" fmla="*/ 38858 h 388581"/>
                <a:gd name="connsiteX4" fmla="*/ 611940 w 611940"/>
                <a:gd name="connsiteY4" fmla="*/ 349723 h 388581"/>
                <a:gd name="connsiteX5" fmla="*/ 573082 w 611940"/>
                <a:gd name="connsiteY5" fmla="*/ 388581 h 388581"/>
                <a:gd name="connsiteX6" fmla="*/ 38858 w 611940"/>
                <a:gd name="connsiteY6" fmla="*/ 388581 h 388581"/>
                <a:gd name="connsiteX7" fmla="*/ 0 w 611940"/>
                <a:gd name="connsiteY7" fmla="*/ 349723 h 388581"/>
                <a:gd name="connsiteX8" fmla="*/ 0 w 611940"/>
                <a:gd name="connsiteY8" fmla="*/ 38858 h 38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1940" h="388581">
                  <a:moveTo>
                    <a:pt x="0" y="38858"/>
                  </a:moveTo>
                  <a:cubicBezTo>
                    <a:pt x="0" y="17397"/>
                    <a:pt x="17397" y="0"/>
                    <a:pt x="38858" y="0"/>
                  </a:cubicBezTo>
                  <a:lnTo>
                    <a:pt x="573082" y="0"/>
                  </a:lnTo>
                  <a:cubicBezTo>
                    <a:pt x="594543" y="0"/>
                    <a:pt x="611940" y="17397"/>
                    <a:pt x="611940" y="38858"/>
                  </a:cubicBezTo>
                  <a:lnTo>
                    <a:pt x="611940" y="349723"/>
                  </a:lnTo>
                  <a:cubicBezTo>
                    <a:pt x="611940" y="371184"/>
                    <a:pt x="594543" y="388581"/>
                    <a:pt x="573082" y="388581"/>
                  </a:cubicBezTo>
                  <a:lnTo>
                    <a:pt x="38858" y="388581"/>
                  </a:lnTo>
                  <a:cubicBezTo>
                    <a:pt x="17397" y="388581"/>
                    <a:pt x="0" y="371184"/>
                    <a:pt x="0" y="349723"/>
                  </a:cubicBezTo>
                  <a:lnTo>
                    <a:pt x="0" y="38858"/>
                  </a:lnTo>
                  <a:close/>
                </a:path>
              </a:pathLst>
            </a:custGeom>
            <a:ln>
              <a:solidFill>
                <a:srgbClr val="C00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31" tIns="30431" rIns="30431" bIns="3043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000" b="1" kern="1200" dirty="0" err="1" smtClean="0"/>
                <a:t>B</a:t>
              </a:r>
              <a:r>
                <a:rPr lang="tr-TR" sz="1000" kern="1200" dirty="0" err="1" smtClean="0"/>
                <a:t>.ö</a:t>
              </a:r>
              <a:r>
                <a:rPr lang="tr-TR" sz="800" kern="1200" dirty="0" err="1" smtClean="0"/>
                <a:t>ğretmen</a:t>
              </a:r>
              <a:r>
                <a:rPr lang="tr-TR" sz="800" kern="1200" dirty="0" smtClean="0"/>
                <a:t>(</a:t>
              </a:r>
              <a:r>
                <a:rPr lang="tr-TR" sz="800" kern="1200" dirty="0" err="1" smtClean="0"/>
                <a:t>ler</a:t>
              </a:r>
              <a:r>
                <a:rPr lang="tr-TR" sz="800" kern="1200" dirty="0" smtClean="0"/>
                <a:t>) kuralına uygun, 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800" i="1" kern="1200" dirty="0" smtClean="0"/>
                <a:t>öğrencilerin</a:t>
              </a:r>
              <a:r>
                <a:rPr lang="tr-TR" sz="800" b="1" i="1" u="sng" kern="1200" dirty="0" smtClean="0"/>
                <a:t> maske takmadığı ya da  düzensiz taktığı </a:t>
              </a:r>
              <a:r>
                <a:rPr lang="tr-TR" sz="800" kern="1200" dirty="0" smtClean="0"/>
                <a:t>durumlarda;</a:t>
              </a:r>
              <a:endParaRPr lang="tr-TR" sz="800" kern="1200" dirty="0"/>
            </a:p>
          </p:txBody>
        </p:sp>
        <p:sp>
          <p:nvSpPr>
            <p:cNvPr id="44" name="Serbest Form 43"/>
            <p:cNvSpPr/>
            <p:nvPr/>
          </p:nvSpPr>
          <p:spPr>
            <a:xfrm>
              <a:off x="1381041" y="3346375"/>
              <a:ext cx="683640" cy="482038"/>
            </a:xfrm>
            <a:custGeom>
              <a:avLst/>
              <a:gdLst>
                <a:gd name="connsiteX0" fmla="*/ 0 w 611940"/>
                <a:gd name="connsiteY0" fmla="*/ 38858 h 388581"/>
                <a:gd name="connsiteX1" fmla="*/ 38858 w 611940"/>
                <a:gd name="connsiteY1" fmla="*/ 0 h 388581"/>
                <a:gd name="connsiteX2" fmla="*/ 573082 w 611940"/>
                <a:gd name="connsiteY2" fmla="*/ 0 h 388581"/>
                <a:gd name="connsiteX3" fmla="*/ 611940 w 611940"/>
                <a:gd name="connsiteY3" fmla="*/ 38858 h 388581"/>
                <a:gd name="connsiteX4" fmla="*/ 611940 w 611940"/>
                <a:gd name="connsiteY4" fmla="*/ 349723 h 388581"/>
                <a:gd name="connsiteX5" fmla="*/ 573082 w 611940"/>
                <a:gd name="connsiteY5" fmla="*/ 388581 h 388581"/>
                <a:gd name="connsiteX6" fmla="*/ 38858 w 611940"/>
                <a:gd name="connsiteY6" fmla="*/ 388581 h 388581"/>
                <a:gd name="connsiteX7" fmla="*/ 0 w 611940"/>
                <a:gd name="connsiteY7" fmla="*/ 349723 h 388581"/>
                <a:gd name="connsiteX8" fmla="*/ 0 w 611940"/>
                <a:gd name="connsiteY8" fmla="*/ 38858 h 38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1940" h="388581">
                  <a:moveTo>
                    <a:pt x="0" y="38858"/>
                  </a:moveTo>
                  <a:cubicBezTo>
                    <a:pt x="0" y="17397"/>
                    <a:pt x="17397" y="0"/>
                    <a:pt x="38858" y="0"/>
                  </a:cubicBezTo>
                  <a:lnTo>
                    <a:pt x="573082" y="0"/>
                  </a:lnTo>
                  <a:cubicBezTo>
                    <a:pt x="594543" y="0"/>
                    <a:pt x="611940" y="17397"/>
                    <a:pt x="611940" y="38858"/>
                  </a:cubicBezTo>
                  <a:lnTo>
                    <a:pt x="611940" y="349723"/>
                  </a:lnTo>
                  <a:cubicBezTo>
                    <a:pt x="611940" y="371184"/>
                    <a:pt x="594543" y="388581"/>
                    <a:pt x="573082" y="388581"/>
                  </a:cubicBezTo>
                  <a:lnTo>
                    <a:pt x="38858" y="388581"/>
                  </a:lnTo>
                  <a:cubicBezTo>
                    <a:pt x="17397" y="388581"/>
                    <a:pt x="0" y="371184"/>
                    <a:pt x="0" y="349723"/>
                  </a:cubicBezTo>
                  <a:lnTo>
                    <a:pt x="0" y="38858"/>
                  </a:lnTo>
                  <a:close/>
                </a:path>
              </a:pathLst>
            </a:custGeom>
            <a:ln>
              <a:solidFill>
                <a:srgbClr val="C00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31" tIns="30431" rIns="30431" bIns="3043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800" kern="1200" dirty="0" smtClean="0"/>
                <a:t>Sınıfta yer alan tüm öğrenciler yakın temaslı,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800" kern="1200" dirty="0" smtClean="0"/>
                <a:t>Sınıfta ders anlatan tüm Öğretmenler </a:t>
              </a:r>
              <a:r>
                <a:rPr lang="tr-TR" sz="800" b="1" i="1" kern="1200" dirty="0" smtClean="0"/>
                <a:t>temaslı</a:t>
              </a:r>
              <a:r>
                <a:rPr lang="tr-TR" sz="800" kern="1200" dirty="0" smtClean="0"/>
                <a:t> kabul edilir.</a:t>
              </a:r>
              <a:endParaRPr lang="tr-TR" sz="800" kern="1200" dirty="0"/>
            </a:p>
          </p:txBody>
        </p:sp>
        <p:sp>
          <p:nvSpPr>
            <p:cNvPr id="46" name="Serbest Form 45"/>
            <p:cNvSpPr/>
            <p:nvPr/>
          </p:nvSpPr>
          <p:spPr>
            <a:xfrm>
              <a:off x="2129898" y="2790675"/>
              <a:ext cx="682708" cy="458961"/>
            </a:xfrm>
            <a:custGeom>
              <a:avLst/>
              <a:gdLst>
                <a:gd name="connsiteX0" fmla="*/ 0 w 611940"/>
                <a:gd name="connsiteY0" fmla="*/ 38858 h 388581"/>
                <a:gd name="connsiteX1" fmla="*/ 38858 w 611940"/>
                <a:gd name="connsiteY1" fmla="*/ 0 h 388581"/>
                <a:gd name="connsiteX2" fmla="*/ 573082 w 611940"/>
                <a:gd name="connsiteY2" fmla="*/ 0 h 388581"/>
                <a:gd name="connsiteX3" fmla="*/ 611940 w 611940"/>
                <a:gd name="connsiteY3" fmla="*/ 38858 h 388581"/>
                <a:gd name="connsiteX4" fmla="*/ 611940 w 611940"/>
                <a:gd name="connsiteY4" fmla="*/ 349723 h 388581"/>
                <a:gd name="connsiteX5" fmla="*/ 573082 w 611940"/>
                <a:gd name="connsiteY5" fmla="*/ 388581 h 388581"/>
                <a:gd name="connsiteX6" fmla="*/ 38858 w 611940"/>
                <a:gd name="connsiteY6" fmla="*/ 388581 h 388581"/>
                <a:gd name="connsiteX7" fmla="*/ 0 w 611940"/>
                <a:gd name="connsiteY7" fmla="*/ 349723 h 388581"/>
                <a:gd name="connsiteX8" fmla="*/ 0 w 611940"/>
                <a:gd name="connsiteY8" fmla="*/ 38858 h 38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1940" h="388581">
                  <a:moveTo>
                    <a:pt x="0" y="38858"/>
                  </a:moveTo>
                  <a:cubicBezTo>
                    <a:pt x="0" y="17397"/>
                    <a:pt x="17397" y="0"/>
                    <a:pt x="38858" y="0"/>
                  </a:cubicBezTo>
                  <a:lnTo>
                    <a:pt x="573082" y="0"/>
                  </a:lnTo>
                  <a:cubicBezTo>
                    <a:pt x="594543" y="0"/>
                    <a:pt x="611940" y="17397"/>
                    <a:pt x="611940" y="38858"/>
                  </a:cubicBezTo>
                  <a:lnTo>
                    <a:pt x="611940" y="349723"/>
                  </a:lnTo>
                  <a:cubicBezTo>
                    <a:pt x="611940" y="371184"/>
                    <a:pt x="594543" y="388581"/>
                    <a:pt x="573082" y="388581"/>
                  </a:cubicBezTo>
                  <a:lnTo>
                    <a:pt x="38858" y="388581"/>
                  </a:lnTo>
                  <a:cubicBezTo>
                    <a:pt x="17397" y="388581"/>
                    <a:pt x="0" y="371184"/>
                    <a:pt x="0" y="349723"/>
                  </a:cubicBezTo>
                  <a:lnTo>
                    <a:pt x="0" y="38858"/>
                  </a:lnTo>
                  <a:close/>
                </a:path>
              </a:pathLst>
            </a:custGeom>
            <a:ln>
              <a:solidFill>
                <a:srgbClr val="C00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31" tIns="30431" rIns="30431" bIns="3043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000" b="1" kern="1200" dirty="0" err="1" smtClean="0"/>
                <a:t>C.</a:t>
              </a:r>
              <a:r>
                <a:rPr lang="tr-TR" sz="800" kern="1200" dirty="0" err="1" smtClean="0"/>
                <a:t>Öğretmen</a:t>
              </a:r>
              <a:r>
                <a:rPr lang="tr-TR" sz="800" kern="1200" dirty="0" smtClean="0"/>
                <a:t>(</a:t>
              </a:r>
              <a:r>
                <a:rPr lang="tr-TR" sz="800" kern="1200" dirty="0" err="1" smtClean="0"/>
                <a:t>ler</a:t>
              </a:r>
              <a:r>
                <a:rPr lang="tr-TR" sz="800" kern="1200" dirty="0" smtClean="0"/>
                <a:t>) ve öğrencilerin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800" b="1" i="1" u="sng" kern="1200" dirty="0" smtClean="0"/>
                <a:t>maske takmadığı ya da  düzensiz taktığı </a:t>
              </a:r>
              <a:r>
                <a:rPr lang="tr-TR" sz="800" kern="1200" dirty="0" smtClean="0"/>
                <a:t>durumlarda;</a:t>
              </a:r>
              <a:endParaRPr lang="tr-TR" sz="800" kern="1200" dirty="0"/>
            </a:p>
          </p:txBody>
        </p:sp>
        <p:sp>
          <p:nvSpPr>
            <p:cNvPr id="48" name="Serbest Form 47"/>
            <p:cNvSpPr/>
            <p:nvPr/>
          </p:nvSpPr>
          <p:spPr>
            <a:xfrm>
              <a:off x="2128970" y="3341893"/>
              <a:ext cx="683637" cy="474296"/>
            </a:xfrm>
            <a:custGeom>
              <a:avLst/>
              <a:gdLst>
                <a:gd name="connsiteX0" fmla="*/ 0 w 611940"/>
                <a:gd name="connsiteY0" fmla="*/ 38858 h 388581"/>
                <a:gd name="connsiteX1" fmla="*/ 38858 w 611940"/>
                <a:gd name="connsiteY1" fmla="*/ 0 h 388581"/>
                <a:gd name="connsiteX2" fmla="*/ 573082 w 611940"/>
                <a:gd name="connsiteY2" fmla="*/ 0 h 388581"/>
                <a:gd name="connsiteX3" fmla="*/ 611940 w 611940"/>
                <a:gd name="connsiteY3" fmla="*/ 38858 h 388581"/>
                <a:gd name="connsiteX4" fmla="*/ 611940 w 611940"/>
                <a:gd name="connsiteY4" fmla="*/ 349723 h 388581"/>
                <a:gd name="connsiteX5" fmla="*/ 573082 w 611940"/>
                <a:gd name="connsiteY5" fmla="*/ 388581 h 388581"/>
                <a:gd name="connsiteX6" fmla="*/ 38858 w 611940"/>
                <a:gd name="connsiteY6" fmla="*/ 388581 h 388581"/>
                <a:gd name="connsiteX7" fmla="*/ 0 w 611940"/>
                <a:gd name="connsiteY7" fmla="*/ 349723 h 388581"/>
                <a:gd name="connsiteX8" fmla="*/ 0 w 611940"/>
                <a:gd name="connsiteY8" fmla="*/ 38858 h 38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1940" h="388581">
                  <a:moveTo>
                    <a:pt x="0" y="38858"/>
                  </a:moveTo>
                  <a:cubicBezTo>
                    <a:pt x="0" y="17397"/>
                    <a:pt x="17397" y="0"/>
                    <a:pt x="38858" y="0"/>
                  </a:cubicBezTo>
                  <a:lnTo>
                    <a:pt x="573082" y="0"/>
                  </a:lnTo>
                  <a:cubicBezTo>
                    <a:pt x="594543" y="0"/>
                    <a:pt x="611940" y="17397"/>
                    <a:pt x="611940" y="38858"/>
                  </a:cubicBezTo>
                  <a:lnTo>
                    <a:pt x="611940" y="349723"/>
                  </a:lnTo>
                  <a:cubicBezTo>
                    <a:pt x="611940" y="371184"/>
                    <a:pt x="594543" y="388581"/>
                    <a:pt x="573082" y="388581"/>
                  </a:cubicBezTo>
                  <a:lnTo>
                    <a:pt x="38858" y="388581"/>
                  </a:lnTo>
                  <a:cubicBezTo>
                    <a:pt x="17397" y="388581"/>
                    <a:pt x="0" y="371184"/>
                    <a:pt x="0" y="349723"/>
                  </a:cubicBezTo>
                  <a:lnTo>
                    <a:pt x="0" y="38858"/>
                  </a:lnTo>
                  <a:close/>
                </a:path>
              </a:pathLst>
            </a:custGeom>
            <a:ln>
              <a:solidFill>
                <a:srgbClr val="C00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31" tIns="30431" rIns="30431" bIns="3043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800" kern="1200" dirty="0" smtClean="0"/>
                <a:t>Sınıfta yer alan tüm öğrenciler ve sınıfta ders anlatan tüm öğretmenler </a:t>
              </a:r>
              <a:r>
                <a:rPr lang="tr-TR" sz="800" b="1" i="1" kern="1200" dirty="0" smtClean="0"/>
                <a:t>yakın temaslı </a:t>
              </a:r>
              <a:r>
                <a:rPr lang="tr-TR" sz="800" kern="1200" dirty="0" smtClean="0"/>
                <a:t>kabul edilir</a:t>
              </a:r>
              <a:endParaRPr lang="tr-TR" sz="800" kern="1200" dirty="0"/>
            </a:p>
          </p:txBody>
        </p:sp>
        <p:sp>
          <p:nvSpPr>
            <p:cNvPr id="50" name="Serbest Form 49"/>
            <p:cNvSpPr/>
            <p:nvPr/>
          </p:nvSpPr>
          <p:spPr>
            <a:xfrm>
              <a:off x="2890445" y="2294499"/>
              <a:ext cx="2165941" cy="388581"/>
            </a:xfrm>
            <a:custGeom>
              <a:avLst/>
              <a:gdLst>
                <a:gd name="connsiteX0" fmla="*/ 0 w 611940"/>
                <a:gd name="connsiteY0" fmla="*/ 38858 h 388581"/>
                <a:gd name="connsiteX1" fmla="*/ 38858 w 611940"/>
                <a:gd name="connsiteY1" fmla="*/ 0 h 388581"/>
                <a:gd name="connsiteX2" fmla="*/ 573082 w 611940"/>
                <a:gd name="connsiteY2" fmla="*/ 0 h 388581"/>
                <a:gd name="connsiteX3" fmla="*/ 611940 w 611940"/>
                <a:gd name="connsiteY3" fmla="*/ 38858 h 388581"/>
                <a:gd name="connsiteX4" fmla="*/ 611940 w 611940"/>
                <a:gd name="connsiteY4" fmla="*/ 349723 h 388581"/>
                <a:gd name="connsiteX5" fmla="*/ 573082 w 611940"/>
                <a:gd name="connsiteY5" fmla="*/ 388581 h 388581"/>
                <a:gd name="connsiteX6" fmla="*/ 38858 w 611940"/>
                <a:gd name="connsiteY6" fmla="*/ 388581 h 388581"/>
                <a:gd name="connsiteX7" fmla="*/ 0 w 611940"/>
                <a:gd name="connsiteY7" fmla="*/ 349723 h 388581"/>
                <a:gd name="connsiteX8" fmla="*/ 0 w 611940"/>
                <a:gd name="connsiteY8" fmla="*/ 38858 h 38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1940" h="388581">
                  <a:moveTo>
                    <a:pt x="0" y="38858"/>
                  </a:moveTo>
                  <a:cubicBezTo>
                    <a:pt x="0" y="17397"/>
                    <a:pt x="17397" y="0"/>
                    <a:pt x="38858" y="0"/>
                  </a:cubicBezTo>
                  <a:lnTo>
                    <a:pt x="573082" y="0"/>
                  </a:lnTo>
                  <a:cubicBezTo>
                    <a:pt x="594543" y="0"/>
                    <a:pt x="611940" y="17397"/>
                    <a:pt x="611940" y="38858"/>
                  </a:cubicBezTo>
                  <a:lnTo>
                    <a:pt x="611940" y="349723"/>
                  </a:lnTo>
                  <a:cubicBezTo>
                    <a:pt x="611940" y="371184"/>
                    <a:pt x="594543" y="388581"/>
                    <a:pt x="573082" y="388581"/>
                  </a:cubicBezTo>
                  <a:lnTo>
                    <a:pt x="38858" y="388581"/>
                  </a:lnTo>
                  <a:cubicBezTo>
                    <a:pt x="17397" y="388581"/>
                    <a:pt x="0" y="371184"/>
                    <a:pt x="0" y="349723"/>
                  </a:cubicBezTo>
                  <a:lnTo>
                    <a:pt x="0" y="38858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31" tIns="30431" rIns="30431" bIns="3043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050" b="1" kern="1200" dirty="0" smtClean="0"/>
                <a:t>Sınıfta ders veren </a:t>
              </a:r>
              <a:r>
                <a:rPr lang="tr-TR" sz="1050" b="1" i="1" u="sng" kern="12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öğretmende</a:t>
              </a:r>
              <a:r>
                <a:rPr lang="tr-TR" sz="1050" b="1" kern="1200" dirty="0" smtClean="0"/>
                <a:t> COVID-19 pozitif vaka saptanması durumunda;</a:t>
              </a:r>
              <a:endParaRPr lang="tr-TR" sz="1050" kern="1200" dirty="0"/>
            </a:p>
          </p:txBody>
        </p:sp>
        <p:sp>
          <p:nvSpPr>
            <p:cNvPr id="52" name="Serbest Form 51"/>
            <p:cNvSpPr/>
            <p:nvPr/>
          </p:nvSpPr>
          <p:spPr>
            <a:xfrm>
              <a:off x="2890445" y="2790675"/>
              <a:ext cx="670090" cy="458961"/>
            </a:xfrm>
            <a:custGeom>
              <a:avLst/>
              <a:gdLst>
                <a:gd name="connsiteX0" fmla="*/ 0 w 611940"/>
                <a:gd name="connsiteY0" fmla="*/ 38858 h 388581"/>
                <a:gd name="connsiteX1" fmla="*/ 38858 w 611940"/>
                <a:gd name="connsiteY1" fmla="*/ 0 h 388581"/>
                <a:gd name="connsiteX2" fmla="*/ 573082 w 611940"/>
                <a:gd name="connsiteY2" fmla="*/ 0 h 388581"/>
                <a:gd name="connsiteX3" fmla="*/ 611940 w 611940"/>
                <a:gd name="connsiteY3" fmla="*/ 38858 h 388581"/>
                <a:gd name="connsiteX4" fmla="*/ 611940 w 611940"/>
                <a:gd name="connsiteY4" fmla="*/ 349723 h 388581"/>
                <a:gd name="connsiteX5" fmla="*/ 573082 w 611940"/>
                <a:gd name="connsiteY5" fmla="*/ 388581 h 388581"/>
                <a:gd name="connsiteX6" fmla="*/ 38858 w 611940"/>
                <a:gd name="connsiteY6" fmla="*/ 388581 h 388581"/>
                <a:gd name="connsiteX7" fmla="*/ 0 w 611940"/>
                <a:gd name="connsiteY7" fmla="*/ 349723 h 388581"/>
                <a:gd name="connsiteX8" fmla="*/ 0 w 611940"/>
                <a:gd name="connsiteY8" fmla="*/ 38858 h 38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1940" h="388581">
                  <a:moveTo>
                    <a:pt x="0" y="38858"/>
                  </a:moveTo>
                  <a:cubicBezTo>
                    <a:pt x="0" y="17397"/>
                    <a:pt x="17397" y="0"/>
                    <a:pt x="38858" y="0"/>
                  </a:cubicBezTo>
                  <a:lnTo>
                    <a:pt x="573082" y="0"/>
                  </a:lnTo>
                  <a:cubicBezTo>
                    <a:pt x="594543" y="0"/>
                    <a:pt x="611940" y="17397"/>
                    <a:pt x="611940" y="38858"/>
                  </a:cubicBezTo>
                  <a:lnTo>
                    <a:pt x="611940" y="349723"/>
                  </a:lnTo>
                  <a:cubicBezTo>
                    <a:pt x="611940" y="371184"/>
                    <a:pt x="594543" y="388581"/>
                    <a:pt x="573082" y="388581"/>
                  </a:cubicBezTo>
                  <a:lnTo>
                    <a:pt x="38858" y="388581"/>
                  </a:lnTo>
                  <a:cubicBezTo>
                    <a:pt x="17397" y="388581"/>
                    <a:pt x="0" y="371184"/>
                    <a:pt x="0" y="349723"/>
                  </a:cubicBezTo>
                  <a:lnTo>
                    <a:pt x="0" y="38858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31" tIns="30431" rIns="30431" bIns="3043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000" b="1" kern="1200" dirty="0" err="1" smtClean="0"/>
                <a:t>A</a:t>
              </a:r>
              <a:r>
                <a:rPr lang="tr-TR" sz="1000" kern="1200" dirty="0" err="1" smtClean="0"/>
                <a:t>.Ö</a:t>
              </a:r>
              <a:r>
                <a:rPr lang="tr-TR" sz="800" kern="1200" dirty="0" err="1" smtClean="0"/>
                <a:t>ğretmen</a:t>
              </a:r>
              <a:r>
                <a:rPr lang="tr-TR" sz="800" kern="1200" dirty="0" smtClean="0"/>
                <a:t>  ve öğrencilerin </a:t>
              </a:r>
              <a:r>
                <a:rPr lang="tr-TR" sz="800" b="1" i="1" u="sng" kern="1200" dirty="0" smtClean="0"/>
                <a:t>sürekli şekilde</a:t>
              </a:r>
              <a:r>
                <a:rPr lang="tr-TR" sz="800" kern="1200" dirty="0" smtClean="0"/>
                <a:t> </a:t>
              </a:r>
              <a:r>
                <a:rPr lang="tr-TR" sz="800" b="1" u="sng" kern="1200" dirty="0" smtClean="0"/>
                <a:t>kuralına uygun maske kullandığı </a:t>
              </a:r>
              <a:r>
                <a:rPr lang="tr-TR" sz="800" kern="1200" dirty="0" smtClean="0"/>
                <a:t>durumlarda;</a:t>
              </a:r>
              <a:endParaRPr lang="tr-TR" sz="800" kern="1200" dirty="0"/>
            </a:p>
          </p:txBody>
        </p:sp>
        <p:sp>
          <p:nvSpPr>
            <p:cNvPr id="54" name="Serbest Form 53"/>
            <p:cNvSpPr/>
            <p:nvPr/>
          </p:nvSpPr>
          <p:spPr>
            <a:xfrm>
              <a:off x="2890445" y="3341893"/>
              <a:ext cx="670088" cy="474296"/>
            </a:xfrm>
            <a:custGeom>
              <a:avLst/>
              <a:gdLst>
                <a:gd name="connsiteX0" fmla="*/ 0 w 611940"/>
                <a:gd name="connsiteY0" fmla="*/ 38858 h 388581"/>
                <a:gd name="connsiteX1" fmla="*/ 38858 w 611940"/>
                <a:gd name="connsiteY1" fmla="*/ 0 h 388581"/>
                <a:gd name="connsiteX2" fmla="*/ 573082 w 611940"/>
                <a:gd name="connsiteY2" fmla="*/ 0 h 388581"/>
                <a:gd name="connsiteX3" fmla="*/ 611940 w 611940"/>
                <a:gd name="connsiteY3" fmla="*/ 38858 h 388581"/>
                <a:gd name="connsiteX4" fmla="*/ 611940 w 611940"/>
                <a:gd name="connsiteY4" fmla="*/ 349723 h 388581"/>
                <a:gd name="connsiteX5" fmla="*/ 573082 w 611940"/>
                <a:gd name="connsiteY5" fmla="*/ 388581 h 388581"/>
                <a:gd name="connsiteX6" fmla="*/ 38858 w 611940"/>
                <a:gd name="connsiteY6" fmla="*/ 388581 h 388581"/>
                <a:gd name="connsiteX7" fmla="*/ 0 w 611940"/>
                <a:gd name="connsiteY7" fmla="*/ 349723 h 388581"/>
                <a:gd name="connsiteX8" fmla="*/ 0 w 611940"/>
                <a:gd name="connsiteY8" fmla="*/ 38858 h 38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1940" h="388581">
                  <a:moveTo>
                    <a:pt x="0" y="38858"/>
                  </a:moveTo>
                  <a:cubicBezTo>
                    <a:pt x="0" y="17397"/>
                    <a:pt x="17397" y="0"/>
                    <a:pt x="38858" y="0"/>
                  </a:cubicBezTo>
                  <a:lnTo>
                    <a:pt x="573082" y="0"/>
                  </a:lnTo>
                  <a:cubicBezTo>
                    <a:pt x="594543" y="0"/>
                    <a:pt x="611940" y="17397"/>
                    <a:pt x="611940" y="38858"/>
                  </a:cubicBezTo>
                  <a:lnTo>
                    <a:pt x="611940" y="349723"/>
                  </a:lnTo>
                  <a:cubicBezTo>
                    <a:pt x="611940" y="371184"/>
                    <a:pt x="594543" y="388581"/>
                    <a:pt x="573082" y="388581"/>
                  </a:cubicBezTo>
                  <a:lnTo>
                    <a:pt x="38858" y="388581"/>
                  </a:lnTo>
                  <a:cubicBezTo>
                    <a:pt x="17397" y="388581"/>
                    <a:pt x="0" y="371184"/>
                    <a:pt x="0" y="349723"/>
                  </a:cubicBezTo>
                  <a:lnTo>
                    <a:pt x="0" y="38858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31" tIns="30431" rIns="30431" bIns="3043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800" kern="1200" dirty="0" smtClean="0"/>
                <a:t>Öğretmenin dersine girdiği </a:t>
              </a:r>
              <a:r>
                <a:rPr lang="tr-TR" sz="800" kern="1200" dirty="0" smtClean="0">
                  <a:solidFill>
                    <a:schemeClr val="tx1"/>
                  </a:solidFill>
                </a:rPr>
                <a:t>öğrenciler ve  Öğretmen(</a:t>
              </a:r>
              <a:r>
                <a:rPr lang="tr-TR" sz="800" kern="1200" dirty="0" err="1" smtClean="0">
                  <a:solidFill>
                    <a:schemeClr val="tx1"/>
                  </a:solidFill>
                </a:rPr>
                <a:t>ler</a:t>
              </a:r>
              <a:r>
                <a:rPr lang="tr-TR" sz="800" kern="1200" dirty="0" smtClean="0">
                  <a:solidFill>
                    <a:schemeClr val="tx1"/>
                  </a:solidFill>
                </a:rPr>
                <a:t>) </a:t>
              </a:r>
              <a:r>
                <a:rPr lang="tr-TR" sz="800" b="1" i="1" kern="1200" dirty="0" smtClean="0">
                  <a:solidFill>
                    <a:schemeClr val="tx1"/>
                  </a:solidFill>
                </a:rPr>
                <a:t>temaslı</a:t>
              </a:r>
              <a:r>
                <a:rPr lang="tr-TR" sz="800" kern="1200" dirty="0" smtClean="0">
                  <a:solidFill>
                    <a:schemeClr val="tx1"/>
                  </a:solidFill>
                </a:rPr>
                <a:t> kabul </a:t>
              </a:r>
              <a:r>
                <a:rPr lang="tr-TR" sz="800" kern="1200" dirty="0" smtClean="0"/>
                <a:t>edilir</a:t>
              </a:r>
              <a:endParaRPr lang="tr-TR" sz="800" kern="1200" dirty="0"/>
            </a:p>
          </p:txBody>
        </p:sp>
        <p:sp>
          <p:nvSpPr>
            <p:cNvPr id="56" name="Serbest Form 55"/>
            <p:cNvSpPr/>
            <p:nvPr/>
          </p:nvSpPr>
          <p:spPr>
            <a:xfrm>
              <a:off x="3594530" y="2790675"/>
              <a:ext cx="713932" cy="458962"/>
            </a:xfrm>
            <a:custGeom>
              <a:avLst/>
              <a:gdLst>
                <a:gd name="connsiteX0" fmla="*/ 0 w 611940"/>
                <a:gd name="connsiteY0" fmla="*/ 38858 h 388581"/>
                <a:gd name="connsiteX1" fmla="*/ 38858 w 611940"/>
                <a:gd name="connsiteY1" fmla="*/ 0 h 388581"/>
                <a:gd name="connsiteX2" fmla="*/ 573082 w 611940"/>
                <a:gd name="connsiteY2" fmla="*/ 0 h 388581"/>
                <a:gd name="connsiteX3" fmla="*/ 611940 w 611940"/>
                <a:gd name="connsiteY3" fmla="*/ 38858 h 388581"/>
                <a:gd name="connsiteX4" fmla="*/ 611940 w 611940"/>
                <a:gd name="connsiteY4" fmla="*/ 349723 h 388581"/>
                <a:gd name="connsiteX5" fmla="*/ 573082 w 611940"/>
                <a:gd name="connsiteY5" fmla="*/ 388581 h 388581"/>
                <a:gd name="connsiteX6" fmla="*/ 38858 w 611940"/>
                <a:gd name="connsiteY6" fmla="*/ 388581 h 388581"/>
                <a:gd name="connsiteX7" fmla="*/ 0 w 611940"/>
                <a:gd name="connsiteY7" fmla="*/ 349723 h 388581"/>
                <a:gd name="connsiteX8" fmla="*/ 0 w 611940"/>
                <a:gd name="connsiteY8" fmla="*/ 38858 h 38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1940" h="388581">
                  <a:moveTo>
                    <a:pt x="0" y="38858"/>
                  </a:moveTo>
                  <a:cubicBezTo>
                    <a:pt x="0" y="17397"/>
                    <a:pt x="17397" y="0"/>
                    <a:pt x="38858" y="0"/>
                  </a:cubicBezTo>
                  <a:lnTo>
                    <a:pt x="573082" y="0"/>
                  </a:lnTo>
                  <a:cubicBezTo>
                    <a:pt x="594543" y="0"/>
                    <a:pt x="611940" y="17397"/>
                    <a:pt x="611940" y="38858"/>
                  </a:cubicBezTo>
                  <a:lnTo>
                    <a:pt x="611940" y="349723"/>
                  </a:lnTo>
                  <a:cubicBezTo>
                    <a:pt x="611940" y="371184"/>
                    <a:pt x="594543" y="388581"/>
                    <a:pt x="573082" y="388581"/>
                  </a:cubicBezTo>
                  <a:lnTo>
                    <a:pt x="38858" y="388581"/>
                  </a:lnTo>
                  <a:cubicBezTo>
                    <a:pt x="17397" y="388581"/>
                    <a:pt x="0" y="371184"/>
                    <a:pt x="0" y="349723"/>
                  </a:cubicBezTo>
                  <a:lnTo>
                    <a:pt x="0" y="38858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31" tIns="30431" rIns="30431" bIns="3043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000" b="1" kern="1200" dirty="0" err="1" smtClean="0"/>
                <a:t>B.</a:t>
              </a:r>
              <a:r>
                <a:rPr lang="tr-TR" sz="800" kern="1200" dirty="0" err="1" smtClean="0"/>
                <a:t>Öğretmen</a:t>
              </a:r>
              <a:r>
                <a:rPr lang="tr-TR" sz="800" dirty="0" err="1" smtClean="0"/>
                <a:t>in</a:t>
              </a:r>
              <a:r>
                <a:rPr lang="tr-TR" sz="800" kern="1200" dirty="0" smtClean="0"/>
                <a:t> kuralına uygun,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800" i="1" kern="1200" dirty="0" smtClean="0"/>
                <a:t>Öğrencilerin </a:t>
              </a:r>
              <a:r>
                <a:rPr lang="tr-TR" sz="800" b="1" i="1" u="sng" kern="1200" dirty="0" smtClean="0"/>
                <a:t>maske takmadığı ya da düzensiz taktığı </a:t>
              </a:r>
              <a:r>
                <a:rPr lang="tr-TR" sz="800" kern="1200" dirty="0" smtClean="0"/>
                <a:t>durumlarda;</a:t>
              </a:r>
              <a:endParaRPr lang="tr-TR" sz="800" kern="1200" dirty="0"/>
            </a:p>
          </p:txBody>
        </p:sp>
        <p:sp>
          <p:nvSpPr>
            <p:cNvPr id="58" name="Serbest Form 57"/>
            <p:cNvSpPr/>
            <p:nvPr/>
          </p:nvSpPr>
          <p:spPr>
            <a:xfrm>
              <a:off x="3628523" y="3341893"/>
              <a:ext cx="679938" cy="474296"/>
            </a:xfrm>
            <a:custGeom>
              <a:avLst/>
              <a:gdLst>
                <a:gd name="connsiteX0" fmla="*/ 0 w 611940"/>
                <a:gd name="connsiteY0" fmla="*/ 38858 h 388581"/>
                <a:gd name="connsiteX1" fmla="*/ 38858 w 611940"/>
                <a:gd name="connsiteY1" fmla="*/ 0 h 388581"/>
                <a:gd name="connsiteX2" fmla="*/ 573082 w 611940"/>
                <a:gd name="connsiteY2" fmla="*/ 0 h 388581"/>
                <a:gd name="connsiteX3" fmla="*/ 611940 w 611940"/>
                <a:gd name="connsiteY3" fmla="*/ 38858 h 388581"/>
                <a:gd name="connsiteX4" fmla="*/ 611940 w 611940"/>
                <a:gd name="connsiteY4" fmla="*/ 349723 h 388581"/>
                <a:gd name="connsiteX5" fmla="*/ 573082 w 611940"/>
                <a:gd name="connsiteY5" fmla="*/ 388581 h 388581"/>
                <a:gd name="connsiteX6" fmla="*/ 38858 w 611940"/>
                <a:gd name="connsiteY6" fmla="*/ 388581 h 388581"/>
                <a:gd name="connsiteX7" fmla="*/ 0 w 611940"/>
                <a:gd name="connsiteY7" fmla="*/ 349723 h 388581"/>
                <a:gd name="connsiteX8" fmla="*/ 0 w 611940"/>
                <a:gd name="connsiteY8" fmla="*/ 38858 h 38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1940" h="388581">
                  <a:moveTo>
                    <a:pt x="0" y="38858"/>
                  </a:moveTo>
                  <a:cubicBezTo>
                    <a:pt x="0" y="17397"/>
                    <a:pt x="17397" y="0"/>
                    <a:pt x="38858" y="0"/>
                  </a:cubicBezTo>
                  <a:lnTo>
                    <a:pt x="573082" y="0"/>
                  </a:lnTo>
                  <a:cubicBezTo>
                    <a:pt x="594543" y="0"/>
                    <a:pt x="611940" y="17397"/>
                    <a:pt x="611940" y="38858"/>
                  </a:cubicBezTo>
                  <a:lnTo>
                    <a:pt x="611940" y="349723"/>
                  </a:lnTo>
                  <a:cubicBezTo>
                    <a:pt x="611940" y="371184"/>
                    <a:pt x="594543" y="388581"/>
                    <a:pt x="573082" y="388581"/>
                  </a:cubicBezTo>
                  <a:lnTo>
                    <a:pt x="38858" y="388581"/>
                  </a:lnTo>
                  <a:cubicBezTo>
                    <a:pt x="17397" y="388581"/>
                    <a:pt x="0" y="371184"/>
                    <a:pt x="0" y="349723"/>
                  </a:cubicBezTo>
                  <a:lnTo>
                    <a:pt x="0" y="38858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31" tIns="30431" rIns="30431" bIns="3043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800" kern="1200" dirty="0" smtClean="0"/>
                <a:t>Öğretmenin dersine girdiği öğrenciler </a:t>
              </a:r>
              <a:r>
                <a:rPr lang="tr-TR" sz="800" dirty="0" smtClean="0">
                  <a:solidFill>
                    <a:schemeClr val="tx1"/>
                  </a:solidFill>
                </a:rPr>
                <a:t>ve  öğretmen(</a:t>
              </a:r>
              <a:r>
                <a:rPr lang="tr-TR" sz="800" dirty="0" err="1" smtClean="0">
                  <a:solidFill>
                    <a:schemeClr val="tx1"/>
                  </a:solidFill>
                </a:rPr>
                <a:t>ler</a:t>
              </a:r>
              <a:r>
                <a:rPr lang="tr-TR" sz="800" dirty="0" smtClean="0">
                  <a:solidFill>
                    <a:schemeClr val="tx1"/>
                  </a:solidFill>
                </a:rPr>
                <a:t>) </a:t>
              </a:r>
              <a:r>
                <a:rPr lang="tr-TR" sz="800" kern="1200" dirty="0" smtClean="0">
                  <a:solidFill>
                    <a:schemeClr val="tx1"/>
                  </a:solidFill>
                </a:rPr>
                <a:t> </a:t>
              </a:r>
              <a:r>
                <a:rPr lang="tr-TR" sz="800" b="1" i="1" kern="1200" dirty="0" smtClean="0">
                  <a:solidFill>
                    <a:schemeClr val="tx1"/>
                  </a:solidFill>
                </a:rPr>
                <a:t>temaslı</a:t>
              </a:r>
              <a:r>
                <a:rPr lang="tr-TR" sz="800" kern="1200" dirty="0" smtClean="0">
                  <a:solidFill>
                    <a:schemeClr val="tx1"/>
                  </a:solidFill>
                </a:rPr>
                <a:t> kabul </a:t>
              </a:r>
              <a:r>
                <a:rPr lang="tr-TR" sz="800" kern="1200" dirty="0" smtClean="0"/>
                <a:t>edilir.</a:t>
              </a:r>
              <a:endParaRPr lang="tr-TR" sz="800" kern="1200" dirty="0"/>
            </a:p>
          </p:txBody>
        </p:sp>
        <p:sp>
          <p:nvSpPr>
            <p:cNvPr id="60" name="Serbest Form 59"/>
            <p:cNvSpPr/>
            <p:nvPr/>
          </p:nvSpPr>
          <p:spPr>
            <a:xfrm>
              <a:off x="4360816" y="2790675"/>
              <a:ext cx="695570" cy="458961"/>
            </a:xfrm>
            <a:custGeom>
              <a:avLst/>
              <a:gdLst>
                <a:gd name="connsiteX0" fmla="*/ 0 w 611940"/>
                <a:gd name="connsiteY0" fmla="*/ 38858 h 388581"/>
                <a:gd name="connsiteX1" fmla="*/ 38858 w 611940"/>
                <a:gd name="connsiteY1" fmla="*/ 0 h 388581"/>
                <a:gd name="connsiteX2" fmla="*/ 573082 w 611940"/>
                <a:gd name="connsiteY2" fmla="*/ 0 h 388581"/>
                <a:gd name="connsiteX3" fmla="*/ 611940 w 611940"/>
                <a:gd name="connsiteY3" fmla="*/ 38858 h 388581"/>
                <a:gd name="connsiteX4" fmla="*/ 611940 w 611940"/>
                <a:gd name="connsiteY4" fmla="*/ 349723 h 388581"/>
                <a:gd name="connsiteX5" fmla="*/ 573082 w 611940"/>
                <a:gd name="connsiteY5" fmla="*/ 388581 h 388581"/>
                <a:gd name="connsiteX6" fmla="*/ 38858 w 611940"/>
                <a:gd name="connsiteY6" fmla="*/ 388581 h 388581"/>
                <a:gd name="connsiteX7" fmla="*/ 0 w 611940"/>
                <a:gd name="connsiteY7" fmla="*/ 349723 h 388581"/>
                <a:gd name="connsiteX8" fmla="*/ 0 w 611940"/>
                <a:gd name="connsiteY8" fmla="*/ 38858 h 38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1940" h="388581">
                  <a:moveTo>
                    <a:pt x="0" y="38858"/>
                  </a:moveTo>
                  <a:cubicBezTo>
                    <a:pt x="0" y="17397"/>
                    <a:pt x="17397" y="0"/>
                    <a:pt x="38858" y="0"/>
                  </a:cubicBezTo>
                  <a:lnTo>
                    <a:pt x="573082" y="0"/>
                  </a:lnTo>
                  <a:cubicBezTo>
                    <a:pt x="594543" y="0"/>
                    <a:pt x="611940" y="17397"/>
                    <a:pt x="611940" y="38858"/>
                  </a:cubicBezTo>
                  <a:lnTo>
                    <a:pt x="611940" y="349723"/>
                  </a:lnTo>
                  <a:cubicBezTo>
                    <a:pt x="611940" y="371184"/>
                    <a:pt x="594543" y="388581"/>
                    <a:pt x="573082" y="388581"/>
                  </a:cubicBezTo>
                  <a:lnTo>
                    <a:pt x="38858" y="388581"/>
                  </a:lnTo>
                  <a:cubicBezTo>
                    <a:pt x="17397" y="388581"/>
                    <a:pt x="0" y="371184"/>
                    <a:pt x="0" y="349723"/>
                  </a:cubicBezTo>
                  <a:lnTo>
                    <a:pt x="0" y="38858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31" tIns="30431" rIns="30431" bIns="3043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000" b="1" kern="1200" dirty="0" err="1" smtClean="0"/>
                <a:t>C.</a:t>
              </a:r>
              <a:r>
                <a:rPr lang="tr-TR" sz="800" kern="1200" dirty="0" err="1" smtClean="0"/>
                <a:t>Öğretmen</a:t>
              </a:r>
              <a:r>
                <a:rPr lang="tr-TR" sz="800" kern="1200" dirty="0" smtClean="0"/>
                <a:t>(</a:t>
              </a:r>
              <a:r>
                <a:rPr lang="tr-TR" sz="800" kern="1200" dirty="0" err="1" smtClean="0"/>
                <a:t>ler</a:t>
              </a:r>
              <a:r>
                <a:rPr lang="tr-TR" sz="800" kern="1200" dirty="0" smtClean="0"/>
                <a:t>) ve </a:t>
              </a:r>
              <a:r>
                <a:rPr lang="tr-TR" sz="800" i="1" kern="1200" dirty="0" smtClean="0"/>
                <a:t>Öğrencilerin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800" b="1" i="1" u="sng" kern="1200" dirty="0" smtClean="0"/>
                <a:t>maske takmadığı ya da düzensiz taktığı </a:t>
              </a:r>
              <a:r>
                <a:rPr lang="tr-TR" sz="800" kern="1200" dirty="0" smtClean="0"/>
                <a:t>durumlarda;</a:t>
              </a:r>
              <a:endParaRPr lang="tr-TR" sz="800" kern="1200" dirty="0"/>
            </a:p>
          </p:txBody>
        </p:sp>
        <p:sp>
          <p:nvSpPr>
            <p:cNvPr id="62" name="Serbest Form 61"/>
            <p:cNvSpPr/>
            <p:nvPr/>
          </p:nvSpPr>
          <p:spPr>
            <a:xfrm>
              <a:off x="4369047" y="3341893"/>
              <a:ext cx="687339" cy="474296"/>
            </a:xfrm>
            <a:custGeom>
              <a:avLst/>
              <a:gdLst>
                <a:gd name="connsiteX0" fmla="*/ 0 w 611940"/>
                <a:gd name="connsiteY0" fmla="*/ 38858 h 388581"/>
                <a:gd name="connsiteX1" fmla="*/ 38858 w 611940"/>
                <a:gd name="connsiteY1" fmla="*/ 0 h 388581"/>
                <a:gd name="connsiteX2" fmla="*/ 573082 w 611940"/>
                <a:gd name="connsiteY2" fmla="*/ 0 h 388581"/>
                <a:gd name="connsiteX3" fmla="*/ 611940 w 611940"/>
                <a:gd name="connsiteY3" fmla="*/ 38858 h 388581"/>
                <a:gd name="connsiteX4" fmla="*/ 611940 w 611940"/>
                <a:gd name="connsiteY4" fmla="*/ 349723 h 388581"/>
                <a:gd name="connsiteX5" fmla="*/ 573082 w 611940"/>
                <a:gd name="connsiteY5" fmla="*/ 388581 h 388581"/>
                <a:gd name="connsiteX6" fmla="*/ 38858 w 611940"/>
                <a:gd name="connsiteY6" fmla="*/ 388581 h 388581"/>
                <a:gd name="connsiteX7" fmla="*/ 0 w 611940"/>
                <a:gd name="connsiteY7" fmla="*/ 349723 h 388581"/>
                <a:gd name="connsiteX8" fmla="*/ 0 w 611940"/>
                <a:gd name="connsiteY8" fmla="*/ 38858 h 38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1940" h="388581">
                  <a:moveTo>
                    <a:pt x="0" y="38858"/>
                  </a:moveTo>
                  <a:cubicBezTo>
                    <a:pt x="0" y="17397"/>
                    <a:pt x="17397" y="0"/>
                    <a:pt x="38858" y="0"/>
                  </a:cubicBezTo>
                  <a:lnTo>
                    <a:pt x="573082" y="0"/>
                  </a:lnTo>
                  <a:cubicBezTo>
                    <a:pt x="594543" y="0"/>
                    <a:pt x="611940" y="17397"/>
                    <a:pt x="611940" y="38858"/>
                  </a:cubicBezTo>
                  <a:lnTo>
                    <a:pt x="611940" y="349723"/>
                  </a:lnTo>
                  <a:cubicBezTo>
                    <a:pt x="611940" y="371184"/>
                    <a:pt x="594543" y="388581"/>
                    <a:pt x="573082" y="388581"/>
                  </a:cubicBezTo>
                  <a:lnTo>
                    <a:pt x="38858" y="388581"/>
                  </a:lnTo>
                  <a:cubicBezTo>
                    <a:pt x="17397" y="388581"/>
                    <a:pt x="0" y="371184"/>
                    <a:pt x="0" y="349723"/>
                  </a:cubicBezTo>
                  <a:lnTo>
                    <a:pt x="0" y="38858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31" tIns="30431" rIns="30431" bIns="3043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800" kern="1200" dirty="0" smtClean="0"/>
                <a:t>Öğretmenin eğitim verdiği tüm sınıflar ve tüm öğretmenler </a:t>
              </a:r>
              <a:r>
                <a:rPr lang="tr-TR" sz="800" b="1" i="1" kern="1200" dirty="0" smtClean="0"/>
                <a:t>yakın temaslı </a:t>
              </a:r>
              <a:r>
                <a:rPr lang="tr-TR" sz="800" kern="1200" dirty="0" smtClean="0"/>
                <a:t>kabul edilir.</a:t>
              </a:r>
              <a:endParaRPr lang="tr-TR" sz="800" kern="1200" dirty="0"/>
            </a:p>
          </p:txBody>
        </p:sp>
        <p:sp>
          <p:nvSpPr>
            <p:cNvPr id="64" name="Serbest Form 63"/>
            <p:cNvSpPr/>
            <p:nvPr/>
          </p:nvSpPr>
          <p:spPr>
            <a:xfrm>
              <a:off x="5134227" y="2294499"/>
              <a:ext cx="1418014" cy="388581"/>
            </a:xfrm>
            <a:custGeom>
              <a:avLst/>
              <a:gdLst>
                <a:gd name="connsiteX0" fmla="*/ 0 w 611940"/>
                <a:gd name="connsiteY0" fmla="*/ 38858 h 388581"/>
                <a:gd name="connsiteX1" fmla="*/ 38858 w 611940"/>
                <a:gd name="connsiteY1" fmla="*/ 0 h 388581"/>
                <a:gd name="connsiteX2" fmla="*/ 573082 w 611940"/>
                <a:gd name="connsiteY2" fmla="*/ 0 h 388581"/>
                <a:gd name="connsiteX3" fmla="*/ 611940 w 611940"/>
                <a:gd name="connsiteY3" fmla="*/ 38858 h 388581"/>
                <a:gd name="connsiteX4" fmla="*/ 611940 w 611940"/>
                <a:gd name="connsiteY4" fmla="*/ 349723 h 388581"/>
                <a:gd name="connsiteX5" fmla="*/ 573082 w 611940"/>
                <a:gd name="connsiteY5" fmla="*/ 388581 h 388581"/>
                <a:gd name="connsiteX6" fmla="*/ 38858 w 611940"/>
                <a:gd name="connsiteY6" fmla="*/ 388581 h 388581"/>
                <a:gd name="connsiteX7" fmla="*/ 0 w 611940"/>
                <a:gd name="connsiteY7" fmla="*/ 349723 h 388581"/>
                <a:gd name="connsiteX8" fmla="*/ 0 w 611940"/>
                <a:gd name="connsiteY8" fmla="*/ 38858 h 38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1940" h="388581">
                  <a:moveTo>
                    <a:pt x="0" y="38858"/>
                  </a:moveTo>
                  <a:cubicBezTo>
                    <a:pt x="0" y="17397"/>
                    <a:pt x="17397" y="0"/>
                    <a:pt x="38858" y="0"/>
                  </a:cubicBezTo>
                  <a:lnTo>
                    <a:pt x="573082" y="0"/>
                  </a:lnTo>
                  <a:cubicBezTo>
                    <a:pt x="594543" y="0"/>
                    <a:pt x="611940" y="17397"/>
                    <a:pt x="611940" y="38858"/>
                  </a:cubicBezTo>
                  <a:lnTo>
                    <a:pt x="611940" y="349723"/>
                  </a:lnTo>
                  <a:cubicBezTo>
                    <a:pt x="611940" y="371184"/>
                    <a:pt x="594543" y="388581"/>
                    <a:pt x="573082" y="388581"/>
                  </a:cubicBezTo>
                  <a:lnTo>
                    <a:pt x="38858" y="388581"/>
                  </a:lnTo>
                  <a:cubicBezTo>
                    <a:pt x="17397" y="388581"/>
                    <a:pt x="0" y="371184"/>
                    <a:pt x="0" y="349723"/>
                  </a:cubicBezTo>
                  <a:lnTo>
                    <a:pt x="0" y="38858"/>
                  </a:lnTo>
                  <a:close/>
                </a:path>
              </a:pathLst>
            </a:custGeom>
            <a:ln>
              <a:solidFill>
                <a:srgbClr val="00B05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31" tIns="30431" rIns="30431" bIns="3043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050" b="1" i="1" u="sng" kern="1200" dirty="0" smtClean="0">
                  <a:solidFill>
                    <a:srgbClr val="00B050"/>
                  </a:solidFill>
                </a:rPr>
                <a:t>Okul servislerinde öğrencilerden</a:t>
              </a:r>
              <a:r>
                <a:rPr lang="tr-TR" sz="1050" b="1" kern="1200" dirty="0" smtClean="0">
                  <a:solidFill>
                    <a:srgbClr val="00B050"/>
                  </a:solidFill>
                </a:rPr>
                <a:t> </a:t>
              </a:r>
              <a:r>
                <a:rPr lang="tr-TR" sz="1050" b="1" kern="1200" dirty="0" smtClean="0"/>
                <a:t>birinde COVID-19 pozitif vaka saptanması durumunda;</a:t>
              </a:r>
              <a:r>
                <a:rPr lang="tr-TR" sz="1050" kern="1200" dirty="0" smtClean="0"/>
                <a:t> </a:t>
              </a:r>
              <a:endParaRPr lang="tr-TR" sz="1050" kern="1200" dirty="0"/>
            </a:p>
          </p:txBody>
        </p:sp>
        <p:sp>
          <p:nvSpPr>
            <p:cNvPr id="66" name="Serbest Form 65"/>
            <p:cNvSpPr/>
            <p:nvPr/>
          </p:nvSpPr>
          <p:spPr>
            <a:xfrm>
              <a:off x="5124380" y="2790675"/>
              <a:ext cx="718853" cy="458961"/>
            </a:xfrm>
            <a:custGeom>
              <a:avLst/>
              <a:gdLst>
                <a:gd name="connsiteX0" fmla="*/ 0 w 611940"/>
                <a:gd name="connsiteY0" fmla="*/ 38858 h 388581"/>
                <a:gd name="connsiteX1" fmla="*/ 38858 w 611940"/>
                <a:gd name="connsiteY1" fmla="*/ 0 h 388581"/>
                <a:gd name="connsiteX2" fmla="*/ 573082 w 611940"/>
                <a:gd name="connsiteY2" fmla="*/ 0 h 388581"/>
                <a:gd name="connsiteX3" fmla="*/ 611940 w 611940"/>
                <a:gd name="connsiteY3" fmla="*/ 38858 h 388581"/>
                <a:gd name="connsiteX4" fmla="*/ 611940 w 611940"/>
                <a:gd name="connsiteY4" fmla="*/ 349723 h 388581"/>
                <a:gd name="connsiteX5" fmla="*/ 573082 w 611940"/>
                <a:gd name="connsiteY5" fmla="*/ 388581 h 388581"/>
                <a:gd name="connsiteX6" fmla="*/ 38858 w 611940"/>
                <a:gd name="connsiteY6" fmla="*/ 388581 h 388581"/>
                <a:gd name="connsiteX7" fmla="*/ 0 w 611940"/>
                <a:gd name="connsiteY7" fmla="*/ 349723 h 388581"/>
                <a:gd name="connsiteX8" fmla="*/ 0 w 611940"/>
                <a:gd name="connsiteY8" fmla="*/ 38858 h 38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1940" h="388581">
                  <a:moveTo>
                    <a:pt x="0" y="38858"/>
                  </a:moveTo>
                  <a:cubicBezTo>
                    <a:pt x="0" y="17397"/>
                    <a:pt x="17397" y="0"/>
                    <a:pt x="38858" y="0"/>
                  </a:cubicBezTo>
                  <a:lnTo>
                    <a:pt x="573082" y="0"/>
                  </a:lnTo>
                  <a:cubicBezTo>
                    <a:pt x="594543" y="0"/>
                    <a:pt x="611940" y="17397"/>
                    <a:pt x="611940" y="38858"/>
                  </a:cubicBezTo>
                  <a:lnTo>
                    <a:pt x="611940" y="349723"/>
                  </a:lnTo>
                  <a:cubicBezTo>
                    <a:pt x="611940" y="371184"/>
                    <a:pt x="594543" y="388581"/>
                    <a:pt x="573082" y="388581"/>
                  </a:cubicBezTo>
                  <a:lnTo>
                    <a:pt x="38858" y="388581"/>
                  </a:lnTo>
                  <a:cubicBezTo>
                    <a:pt x="17397" y="388581"/>
                    <a:pt x="0" y="371184"/>
                    <a:pt x="0" y="349723"/>
                  </a:cubicBezTo>
                  <a:lnTo>
                    <a:pt x="0" y="38858"/>
                  </a:lnTo>
                  <a:close/>
                </a:path>
              </a:pathLst>
            </a:custGeom>
            <a:ln>
              <a:solidFill>
                <a:srgbClr val="00B05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31" tIns="30431" rIns="30431" bIns="3043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000" b="1" kern="1200" dirty="0" smtClean="0"/>
                <a:t>A. </a:t>
              </a:r>
              <a:r>
                <a:rPr lang="tr-TR" sz="800" kern="1200" dirty="0" smtClean="0"/>
                <a:t>Servis şoförü /rehber personel ve öğrencilerin </a:t>
              </a:r>
              <a:r>
                <a:rPr lang="tr-TR" sz="800" b="1" i="1" u="sng" kern="1200" dirty="0" smtClean="0"/>
                <a:t>kurallara uygun maske kullandığı </a:t>
              </a:r>
              <a:r>
                <a:rPr lang="tr-TR" sz="800" kern="1200" dirty="0" smtClean="0"/>
                <a:t>durumlarda;</a:t>
              </a:r>
              <a:endParaRPr lang="tr-TR" sz="800" kern="1200" dirty="0"/>
            </a:p>
          </p:txBody>
        </p:sp>
        <p:sp>
          <p:nvSpPr>
            <p:cNvPr id="68" name="Serbest Form 67"/>
            <p:cNvSpPr/>
            <p:nvPr/>
          </p:nvSpPr>
          <p:spPr>
            <a:xfrm>
              <a:off x="5124381" y="3341893"/>
              <a:ext cx="679932" cy="474296"/>
            </a:xfrm>
            <a:custGeom>
              <a:avLst/>
              <a:gdLst>
                <a:gd name="connsiteX0" fmla="*/ 0 w 611940"/>
                <a:gd name="connsiteY0" fmla="*/ 38858 h 388581"/>
                <a:gd name="connsiteX1" fmla="*/ 38858 w 611940"/>
                <a:gd name="connsiteY1" fmla="*/ 0 h 388581"/>
                <a:gd name="connsiteX2" fmla="*/ 573082 w 611940"/>
                <a:gd name="connsiteY2" fmla="*/ 0 h 388581"/>
                <a:gd name="connsiteX3" fmla="*/ 611940 w 611940"/>
                <a:gd name="connsiteY3" fmla="*/ 38858 h 388581"/>
                <a:gd name="connsiteX4" fmla="*/ 611940 w 611940"/>
                <a:gd name="connsiteY4" fmla="*/ 349723 h 388581"/>
                <a:gd name="connsiteX5" fmla="*/ 573082 w 611940"/>
                <a:gd name="connsiteY5" fmla="*/ 388581 h 388581"/>
                <a:gd name="connsiteX6" fmla="*/ 38858 w 611940"/>
                <a:gd name="connsiteY6" fmla="*/ 388581 h 388581"/>
                <a:gd name="connsiteX7" fmla="*/ 0 w 611940"/>
                <a:gd name="connsiteY7" fmla="*/ 349723 h 388581"/>
                <a:gd name="connsiteX8" fmla="*/ 0 w 611940"/>
                <a:gd name="connsiteY8" fmla="*/ 38858 h 38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1940" h="388581">
                  <a:moveTo>
                    <a:pt x="0" y="38858"/>
                  </a:moveTo>
                  <a:cubicBezTo>
                    <a:pt x="0" y="17397"/>
                    <a:pt x="17397" y="0"/>
                    <a:pt x="38858" y="0"/>
                  </a:cubicBezTo>
                  <a:lnTo>
                    <a:pt x="573082" y="0"/>
                  </a:lnTo>
                  <a:cubicBezTo>
                    <a:pt x="594543" y="0"/>
                    <a:pt x="611940" y="17397"/>
                    <a:pt x="611940" y="38858"/>
                  </a:cubicBezTo>
                  <a:lnTo>
                    <a:pt x="611940" y="349723"/>
                  </a:lnTo>
                  <a:cubicBezTo>
                    <a:pt x="611940" y="371184"/>
                    <a:pt x="594543" y="388581"/>
                    <a:pt x="573082" y="388581"/>
                  </a:cubicBezTo>
                  <a:lnTo>
                    <a:pt x="38858" y="388581"/>
                  </a:lnTo>
                  <a:cubicBezTo>
                    <a:pt x="17397" y="388581"/>
                    <a:pt x="0" y="371184"/>
                    <a:pt x="0" y="349723"/>
                  </a:cubicBezTo>
                  <a:lnTo>
                    <a:pt x="0" y="38858"/>
                  </a:lnTo>
                  <a:close/>
                </a:path>
              </a:pathLst>
            </a:custGeom>
            <a:ln>
              <a:solidFill>
                <a:srgbClr val="00B05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31" tIns="30431" rIns="30431" bIns="3043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800" kern="1200" dirty="0" smtClean="0"/>
                <a:t>Öğrenciler  ve Servis şoförü /rehber personel </a:t>
              </a:r>
              <a:r>
                <a:rPr lang="tr-TR" sz="800" b="1" i="1" kern="1200" dirty="0" smtClean="0"/>
                <a:t>temasl</a:t>
              </a:r>
              <a:r>
                <a:rPr lang="tr-TR" sz="800" kern="1200" dirty="0" smtClean="0"/>
                <a:t>ı kabul edilir </a:t>
              </a:r>
              <a:endParaRPr lang="tr-TR" sz="800" kern="1200" dirty="0"/>
            </a:p>
          </p:txBody>
        </p:sp>
        <p:sp>
          <p:nvSpPr>
            <p:cNvPr id="70" name="Serbest Form 69"/>
            <p:cNvSpPr/>
            <p:nvPr/>
          </p:nvSpPr>
          <p:spPr>
            <a:xfrm>
              <a:off x="5872304" y="2790675"/>
              <a:ext cx="679937" cy="458962"/>
            </a:xfrm>
            <a:custGeom>
              <a:avLst/>
              <a:gdLst>
                <a:gd name="connsiteX0" fmla="*/ 0 w 611940"/>
                <a:gd name="connsiteY0" fmla="*/ 38858 h 388581"/>
                <a:gd name="connsiteX1" fmla="*/ 38858 w 611940"/>
                <a:gd name="connsiteY1" fmla="*/ 0 h 388581"/>
                <a:gd name="connsiteX2" fmla="*/ 573082 w 611940"/>
                <a:gd name="connsiteY2" fmla="*/ 0 h 388581"/>
                <a:gd name="connsiteX3" fmla="*/ 611940 w 611940"/>
                <a:gd name="connsiteY3" fmla="*/ 38858 h 388581"/>
                <a:gd name="connsiteX4" fmla="*/ 611940 w 611940"/>
                <a:gd name="connsiteY4" fmla="*/ 349723 h 388581"/>
                <a:gd name="connsiteX5" fmla="*/ 573082 w 611940"/>
                <a:gd name="connsiteY5" fmla="*/ 388581 h 388581"/>
                <a:gd name="connsiteX6" fmla="*/ 38858 w 611940"/>
                <a:gd name="connsiteY6" fmla="*/ 388581 h 388581"/>
                <a:gd name="connsiteX7" fmla="*/ 0 w 611940"/>
                <a:gd name="connsiteY7" fmla="*/ 349723 h 388581"/>
                <a:gd name="connsiteX8" fmla="*/ 0 w 611940"/>
                <a:gd name="connsiteY8" fmla="*/ 38858 h 38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1940" h="388581">
                  <a:moveTo>
                    <a:pt x="0" y="38858"/>
                  </a:moveTo>
                  <a:cubicBezTo>
                    <a:pt x="0" y="17397"/>
                    <a:pt x="17397" y="0"/>
                    <a:pt x="38858" y="0"/>
                  </a:cubicBezTo>
                  <a:lnTo>
                    <a:pt x="573082" y="0"/>
                  </a:lnTo>
                  <a:cubicBezTo>
                    <a:pt x="594543" y="0"/>
                    <a:pt x="611940" y="17397"/>
                    <a:pt x="611940" y="38858"/>
                  </a:cubicBezTo>
                  <a:lnTo>
                    <a:pt x="611940" y="349723"/>
                  </a:lnTo>
                  <a:cubicBezTo>
                    <a:pt x="611940" y="371184"/>
                    <a:pt x="594543" y="388581"/>
                    <a:pt x="573082" y="388581"/>
                  </a:cubicBezTo>
                  <a:lnTo>
                    <a:pt x="38858" y="388581"/>
                  </a:lnTo>
                  <a:cubicBezTo>
                    <a:pt x="17397" y="388581"/>
                    <a:pt x="0" y="371184"/>
                    <a:pt x="0" y="349723"/>
                  </a:cubicBezTo>
                  <a:lnTo>
                    <a:pt x="0" y="38858"/>
                  </a:lnTo>
                  <a:close/>
                </a:path>
              </a:pathLst>
            </a:custGeom>
            <a:ln>
              <a:solidFill>
                <a:srgbClr val="00B05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31" tIns="30431" rIns="30431" bIns="3043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</a:pPr>
              <a:r>
                <a:rPr lang="tr-TR" sz="800" b="1" kern="1200" dirty="0" smtClean="0"/>
                <a:t>B. </a:t>
              </a:r>
              <a:r>
                <a:rPr lang="tr-TR" sz="800" kern="1200" dirty="0" smtClean="0"/>
                <a:t>Servis şoförü/ rehber personel </a:t>
              </a:r>
              <a:r>
                <a:rPr lang="tr-TR" sz="800" b="1" i="1" u="sng" kern="1200" dirty="0" smtClean="0"/>
                <a:t>kurallara uygun</a:t>
              </a:r>
              <a:r>
                <a:rPr lang="tr-TR" sz="800" kern="1200" dirty="0" smtClean="0"/>
                <a:t> öğrencilerin 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</a:pPr>
              <a:r>
                <a:rPr lang="tr-TR" sz="800" b="1" i="1" u="sng" kern="1200" dirty="0" smtClean="0"/>
                <a:t>maske takmadığı ya da düzensiz taktığı </a:t>
              </a:r>
              <a:r>
                <a:rPr lang="tr-TR" sz="800" kern="1200" dirty="0" smtClean="0"/>
                <a:t>durumlarda;</a:t>
              </a:r>
              <a:endParaRPr lang="tr-TR" sz="800" kern="1200" dirty="0"/>
            </a:p>
          </p:txBody>
        </p:sp>
        <p:sp>
          <p:nvSpPr>
            <p:cNvPr id="72" name="Serbest Form 71"/>
            <p:cNvSpPr/>
            <p:nvPr/>
          </p:nvSpPr>
          <p:spPr>
            <a:xfrm>
              <a:off x="5872304" y="3341893"/>
              <a:ext cx="679937" cy="474296"/>
            </a:xfrm>
            <a:custGeom>
              <a:avLst/>
              <a:gdLst>
                <a:gd name="connsiteX0" fmla="*/ 0 w 611940"/>
                <a:gd name="connsiteY0" fmla="*/ 38858 h 388581"/>
                <a:gd name="connsiteX1" fmla="*/ 38858 w 611940"/>
                <a:gd name="connsiteY1" fmla="*/ 0 h 388581"/>
                <a:gd name="connsiteX2" fmla="*/ 573082 w 611940"/>
                <a:gd name="connsiteY2" fmla="*/ 0 h 388581"/>
                <a:gd name="connsiteX3" fmla="*/ 611940 w 611940"/>
                <a:gd name="connsiteY3" fmla="*/ 38858 h 388581"/>
                <a:gd name="connsiteX4" fmla="*/ 611940 w 611940"/>
                <a:gd name="connsiteY4" fmla="*/ 349723 h 388581"/>
                <a:gd name="connsiteX5" fmla="*/ 573082 w 611940"/>
                <a:gd name="connsiteY5" fmla="*/ 388581 h 388581"/>
                <a:gd name="connsiteX6" fmla="*/ 38858 w 611940"/>
                <a:gd name="connsiteY6" fmla="*/ 388581 h 388581"/>
                <a:gd name="connsiteX7" fmla="*/ 0 w 611940"/>
                <a:gd name="connsiteY7" fmla="*/ 349723 h 388581"/>
                <a:gd name="connsiteX8" fmla="*/ 0 w 611940"/>
                <a:gd name="connsiteY8" fmla="*/ 38858 h 38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1940" h="388581">
                  <a:moveTo>
                    <a:pt x="0" y="38858"/>
                  </a:moveTo>
                  <a:cubicBezTo>
                    <a:pt x="0" y="17397"/>
                    <a:pt x="17397" y="0"/>
                    <a:pt x="38858" y="0"/>
                  </a:cubicBezTo>
                  <a:lnTo>
                    <a:pt x="573082" y="0"/>
                  </a:lnTo>
                  <a:cubicBezTo>
                    <a:pt x="594543" y="0"/>
                    <a:pt x="611940" y="17397"/>
                    <a:pt x="611940" y="38858"/>
                  </a:cubicBezTo>
                  <a:lnTo>
                    <a:pt x="611940" y="349723"/>
                  </a:lnTo>
                  <a:cubicBezTo>
                    <a:pt x="611940" y="371184"/>
                    <a:pt x="594543" y="388581"/>
                    <a:pt x="573082" y="388581"/>
                  </a:cubicBezTo>
                  <a:lnTo>
                    <a:pt x="38858" y="388581"/>
                  </a:lnTo>
                  <a:cubicBezTo>
                    <a:pt x="17397" y="388581"/>
                    <a:pt x="0" y="371184"/>
                    <a:pt x="0" y="349723"/>
                  </a:cubicBezTo>
                  <a:lnTo>
                    <a:pt x="0" y="38858"/>
                  </a:lnTo>
                  <a:close/>
                </a:path>
              </a:pathLst>
            </a:custGeom>
            <a:ln>
              <a:solidFill>
                <a:srgbClr val="00B05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31" tIns="30431" rIns="30431" bIns="3043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800" kern="1200" dirty="0" smtClean="0"/>
                <a:t>Öğrenciler </a:t>
              </a:r>
              <a:r>
                <a:rPr lang="tr-TR" sz="800" b="1" kern="1200" dirty="0" smtClean="0"/>
                <a:t>yakın temaslı 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800" kern="1200" dirty="0" smtClean="0"/>
                <a:t>Servis şoförü /rehber personel </a:t>
              </a:r>
              <a:r>
                <a:rPr lang="tr-TR" sz="800" b="1" i="1" kern="1200" dirty="0" smtClean="0"/>
                <a:t>temaslı</a:t>
              </a:r>
              <a:r>
                <a:rPr lang="tr-TR" sz="800" kern="1200" dirty="0" smtClean="0"/>
                <a:t> kabul edilir.</a:t>
              </a:r>
              <a:endParaRPr lang="tr-TR" sz="800" kern="1200" dirty="0"/>
            </a:p>
          </p:txBody>
        </p:sp>
      </p:grpSp>
      <p:sp>
        <p:nvSpPr>
          <p:cNvPr id="73" name="AutoShape 20"/>
          <p:cNvSpPr>
            <a:spLocks noChangeArrowheads="1"/>
          </p:cNvSpPr>
          <p:nvPr/>
        </p:nvSpPr>
        <p:spPr bwMode="auto">
          <a:xfrm>
            <a:off x="160834" y="8133878"/>
            <a:ext cx="6521705" cy="96277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tr-TR" sz="105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105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Kreşlerde </a:t>
            </a:r>
            <a:r>
              <a:rPr lang="tr-TR" sz="10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öğretmen veya öğrencilerden birinin okula pozitif olduğu halde gelmesi durumunda </a:t>
            </a:r>
            <a:r>
              <a:rPr lang="tr-TR" sz="105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 sınıftaki öğrencilerin hepsi yakın temaslı</a:t>
            </a:r>
            <a:r>
              <a:rPr lang="tr-TR" sz="10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olarak kabul edilerek eve </a:t>
            </a:r>
            <a:r>
              <a:rPr lang="tr-TR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gönderilir.</a:t>
            </a:r>
            <a:endParaRPr lang="tr-TR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tr-TR" sz="105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Okul </a:t>
            </a:r>
            <a:r>
              <a:rPr lang="tr-TR" sz="105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öncesi, 1, 2 ve 3. sınıflarda</a:t>
            </a:r>
            <a:r>
              <a:rPr lang="tr-TR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kalem, silgi açacak vb. malzeme alışverişi sık olması </a:t>
            </a:r>
            <a:r>
              <a:rPr lang="tr-TR" sz="105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nedeniyle, </a:t>
            </a:r>
            <a:r>
              <a:rPr lang="tr-TR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pozitif vaka çıkması durumunda </a:t>
            </a:r>
            <a:r>
              <a:rPr lang="tr-TR" sz="105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tüm sınıf yakın temaslı</a:t>
            </a:r>
            <a:r>
              <a:rPr lang="tr-TR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kabul edilir.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4" name="AutoShape 27"/>
          <p:cNvSpPr>
            <a:spLocks noChangeArrowheads="1"/>
          </p:cNvSpPr>
          <p:nvPr/>
        </p:nvSpPr>
        <p:spPr bwMode="auto">
          <a:xfrm>
            <a:off x="130566" y="6105128"/>
            <a:ext cx="6544722" cy="187220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tr-TR" sz="105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Temaslı kabul edilenler; </a:t>
            </a:r>
          </a:p>
          <a:p>
            <a:pPr lvl="0" indent="-342900" algn="just">
              <a:spcAft>
                <a:spcPts val="0"/>
              </a:spcAft>
              <a:buFont typeface="Wingdings" pitchFamily="2" charset="2"/>
              <a:buChar char="§"/>
            </a:pPr>
            <a:r>
              <a:rPr lang="tr-TR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Kuralına uygun maske takmak koşuluyla okula/çalışmaya devam eder. </a:t>
            </a:r>
          </a:p>
          <a:p>
            <a:pPr lvl="0" indent="-342900" algn="just">
              <a:spcAft>
                <a:spcPts val="0"/>
              </a:spcAft>
              <a:buFont typeface="Wingdings" pitchFamily="2" charset="2"/>
              <a:buChar char="§"/>
            </a:pPr>
            <a:r>
              <a:rPr lang="tr-TR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Okul tarafından 14 gün boyunca en az 2 ders saati arayla günde iki kez semptom sorgulaması yapılarak </a:t>
            </a:r>
            <a:r>
              <a:rPr lang="tr-TR" sz="105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ateş </a:t>
            </a:r>
          </a:p>
          <a:p>
            <a:pPr lvl="0" algn="just">
              <a:spcAft>
                <a:spcPts val="0"/>
              </a:spcAft>
            </a:pPr>
            <a:r>
              <a:rPr lang="tr-TR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105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tr-TR" sz="105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ölçümleri </a:t>
            </a:r>
            <a:r>
              <a:rPr lang="tr-TR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gerçekleştirilir </a:t>
            </a:r>
            <a:r>
              <a:rPr lang="tr-TR" sz="105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bunlar kayıt altına alınır. </a:t>
            </a:r>
          </a:p>
          <a:p>
            <a:pPr lvl="0" indent="-342900" algn="just">
              <a:spcAft>
                <a:spcPts val="0"/>
              </a:spcAft>
              <a:buFont typeface="Wingdings" pitchFamily="2" charset="2"/>
              <a:buChar char="§"/>
            </a:pPr>
            <a:r>
              <a:rPr lang="tr-TR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Semptom veya yüksek ateşi tespit edilen kişi sağlık kuruluşuna yönlendirilir. </a:t>
            </a:r>
          </a:p>
          <a:p>
            <a:pPr lvl="0" indent="-342900" algn="just">
              <a:spcAft>
                <a:spcPts val="0"/>
              </a:spcAft>
              <a:buFont typeface="Wingdings" pitchFamily="2" charset="2"/>
              <a:buChar char="§"/>
            </a:pPr>
            <a:r>
              <a:rPr lang="tr-TR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Sağlık kuruluşunun değerlendirmesine göre herhangi bir semptom göstermeyen öğrenci/öğretmen </a:t>
            </a:r>
            <a:r>
              <a:rPr lang="tr-TR" sz="105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okula </a:t>
            </a:r>
          </a:p>
          <a:p>
            <a:pPr lvl="0" algn="just">
              <a:spcAft>
                <a:spcPts val="0"/>
              </a:spcAft>
            </a:pPr>
            <a:r>
              <a:rPr lang="tr-TR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tr-TR" sz="105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devam </a:t>
            </a:r>
            <a:r>
              <a:rPr lang="tr-TR" sz="105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eder</a:t>
            </a:r>
            <a:r>
              <a:rPr lang="tr-TR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aksi durumda ise vaka olarak kabul edilir.</a:t>
            </a:r>
          </a:p>
          <a:p>
            <a:pPr lvl="0" indent="-342900" algn="just">
              <a:spcAft>
                <a:spcPts val="0"/>
              </a:spcAft>
              <a:buFont typeface="Wingdings" pitchFamily="2" charset="2"/>
              <a:buChar char="§"/>
            </a:pPr>
            <a:r>
              <a:rPr lang="tr-TR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Temaslı kabul edilen sınıftaki çocukların saatinin diğer sınıflardan farklılaştırılması </a:t>
            </a:r>
            <a:r>
              <a:rPr lang="tr-TR" sz="105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sağlanır. </a:t>
            </a:r>
          </a:p>
          <a:p>
            <a:pPr lvl="0" algn="just">
              <a:spcAft>
                <a:spcPts val="0"/>
              </a:spcAft>
            </a:pPr>
            <a:r>
              <a:rPr lang="tr-TR" sz="1050" b="1" u="sng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Yakın </a:t>
            </a:r>
            <a:r>
              <a:rPr lang="tr-TR" sz="105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temaslı kabul </a:t>
            </a:r>
            <a:r>
              <a:rPr lang="tr-TR" sz="1050" b="1" u="sng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edilenler</a:t>
            </a:r>
            <a:r>
              <a:rPr lang="tr-TR" sz="105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71450" lvl="0" indent="-171450" algn="just">
              <a:spcAft>
                <a:spcPts val="0"/>
              </a:spcAft>
              <a:buFont typeface="Wingdings" pitchFamily="2" charset="2"/>
              <a:buChar char="§"/>
            </a:pPr>
            <a:r>
              <a:rPr lang="tr-TR" sz="105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tr-TR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105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gönderilerek 14 gün boyunca temaslı takibine alınır. </a:t>
            </a:r>
            <a:r>
              <a:rPr lang="tr-TR" sz="105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tr-TR" sz="105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tr-TR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tr-TR" sz="1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AutoShape 20"/>
          <p:cNvSpPr>
            <a:spLocks noChangeArrowheads="1"/>
          </p:cNvSpPr>
          <p:nvPr/>
        </p:nvSpPr>
        <p:spPr bwMode="auto">
          <a:xfrm>
            <a:off x="149326" y="9273480"/>
            <a:ext cx="6544722" cy="540849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105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AYRINTILI BİLGİ İÇİN; SALGIN YÖNETİMİ VE ÇALIŞMA REHBERİNİN 01.10.2020 TARİHLİ GÜNCELLEMESİNDE 88. BÖLÜMÜ MUTLAKA İNCELENMELİ VE GÜNCELLEMELER TAKİP EDİLMELİDİR.</a:t>
            </a:r>
            <a:endParaRPr lang="tr-TR" sz="105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Dikdörtgen 75"/>
          <p:cNvSpPr/>
          <p:nvPr/>
        </p:nvSpPr>
        <p:spPr>
          <a:xfrm>
            <a:off x="20732" y="29300"/>
            <a:ext cx="685800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OKULLARDA COVID-19 POZİTİF VAKA ÇIKMASI DURUMUNDA YAPILMASI GEREKEN UYGULAMALAR</a:t>
            </a:r>
            <a:endParaRPr lang="tr-TR" sz="1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Serbest Form 52"/>
          <p:cNvSpPr/>
          <p:nvPr/>
        </p:nvSpPr>
        <p:spPr>
          <a:xfrm>
            <a:off x="154640" y="4549288"/>
            <a:ext cx="1517299" cy="245643"/>
          </a:xfrm>
          <a:custGeom>
            <a:avLst/>
            <a:gdLst>
              <a:gd name="connsiteX0" fmla="*/ 0 w 611940"/>
              <a:gd name="connsiteY0" fmla="*/ 38858 h 388581"/>
              <a:gd name="connsiteX1" fmla="*/ 38858 w 611940"/>
              <a:gd name="connsiteY1" fmla="*/ 0 h 388581"/>
              <a:gd name="connsiteX2" fmla="*/ 573082 w 611940"/>
              <a:gd name="connsiteY2" fmla="*/ 0 h 388581"/>
              <a:gd name="connsiteX3" fmla="*/ 611940 w 611940"/>
              <a:gd name="connsiteY3" fmla="*/ 38858 h 388581"/>
              <a:gd name="connsiteX4" fmla="*/ 611940 w 611940"/>
              <a:gd name="connsiteY4" fmla="*/ 349723 h 388581"/>
              <a:gd name="connsiteX5" fmla="*/ 573082 w 611940"/>
              <a:gd name="connsiteY5" fmla="*/ 388581 h 388581"/>
              <a:gd name="connsiteX6" fmla="*/ 38858 w 611940"/>
              <a:gd name="connsiteY6" fmla="*/ 388581 h 388581"/>
              <a:gd name="connsiteX7" fmla="*/ 0 w 611940"/>
              <a:gd name="connsiteY7" fmla="*/ 349723 h 388581"/>
              <a:gd name="connsiteX8" fmla="*/ 0 w 611940"/>
              <a:gd name="connsiteY8" fmla="*/ 38858 h 388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40" h="388581">
                <a:moveTo>
                  <a:pt x="0" y="38858"/>
                </a:moveTo>
                <a:cubicBezTo>
                  <a:pt x="0" y="17397"/>
                  <a:pt x="17397" y="0"/>
                  <a:pt x="38858" y="0"/>
                </a:cubicBezTo>
                <a:lnTo>
                  <a:pt x="573082" y="0"/>
                </a:lnTo>
                <a:cubicBezTo>
                  <a:pt x="594543" y="0"/>
                  <a:pt x="611940" y="17397"/>
                  <a:pt x="611940" y="38858"/>
                </a:cubicBezTo>
                <a:lnTo>
                  <a:pt x="611940" y="349723"/>
                </a:lnTo>
                <a:cubicBezTo>
                  <a:pt x="611940" y="371184"/>
                  <a:pt x="594543" y="388581"/>
                  <a:pt x="573082" y="388581"/>
                </a:cubicBezTo>
                <a:lnTo>
                  <a:pt x="38858" y="388581"/>
                </a:lnTo>
                <a:cubicBezTo>
                  <a:pt x="17397" y="388581"/>
                  <a:pt x="0" y="371184"/>
                  <a:pt x="0" y="349723"/>
                </a:cubicBezTo>
                <a:lnTo>
                  <a:pt x="0" y="38858"/>
                </a:lnTo>
                <a:close/>
              </a:path>
            </a:pathLst>
          </a:custGeom>
          <a:ln>
            <a:solidFill>
              <a:srgbClr val="C00000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431" tIns="30431" rIns="30431" bIns="30431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800" b="1" kern="1200" dirty="0" smtClean="0"/>
              <a:t>2. pozitif vaka </a:t>
            </a:r>
            <a:r>
              <a:rPr lang="tr-TR" sz="800" b="1" kern="1200" dirty="0" smtClean="0">
                <a:solidFill>
                  <a:srgbClr val="FF0000"/>
                </a:solidFill>
              </a:rPr>
              <a:t>öğrenci</a:t>
            </a:r>
            <a:r>
              <a:rPr lang="tr-TR" sz="800" b="1" kern="1200" dirty="0" smtClean="0"/>
              <a:t> ise</a:t>
            </a:r>
            <a:endParaRPr lang="tr-TR" sz="800" kern="1200" dirty="0"/>
          </a:p>
        </p:txBody>
      </p:sp>
      <p:sp>
        <p:nvSpPr>
          <p:cNvPr id="55" name="Serbest Form 54"/>
          <p:cNvSpPr/>
          <p:nvPr/>
        </p:nvSpPr>
        <p:spPr>
          <a:xfrm>
            <a:off x="838743" y="4794931"/>
            <a:ext cx="45719" cy="34180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77972"/>
                </a:ln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7" name="Serbest Form 56"/>
          <p:cNvSpPr/>
          <p:nvPr/>
        </p:nvSpPr>
        <p:spPr>
          <a:xfrm>
            <a:off x="2569518" y="4771903"/>
            <a:ext cx="61201" cy="34180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77972"/>
                </a:ln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9" name="Serbest Form 58"/>
          <p:cNvSpPr/>
          <p:nvPr/>
        </p:nvSpPr>
        <p:spPr>
          <a:xfrm flipH="1">
            <a:off x="845452" y="4771903"/>
            <a:ext cx="3080415" cy="34180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77972"/>
                </a:ln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00235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492</Words>
  <Application>Microsoft Office PowerPoint</Application>
  <PresentationFormat>A4 Kağıt (210x297 mm)</PresentationFormat>
  <Paragraphs>53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sema cavus</dc:creator>
  <cp:lastModifiedBy>Sema Demir</cp:lastModifiedBy>
  <cp:revision>25</cp:revision>
  <cp:lastPrinted>2020-10-06T12:25:19Z</cp:lastPrinted>
  <dcterms:created xsi:type="dcterms:W3CDTF">2020-10-05T13:14:15Z</dcterms:created>
  <dcterms:modified xsi:type="dcterms:W3CDTF">2020-10-06T12:26:16Z</dcterms:modified>
</cp:coreProperties>
</file>